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323" r:id="rId2"/>
    <p:sldId id="260" r:id="rId3"/>
    <p:sldId id="259" r:id="rId4"/>
    <p:sldId id="263" r:id="rId5"/>
    <p:sldId id="324" r:id="rId6"/>
    <p:sldId id="325" r:id="rId7"/>
    <p:sldId id="264" r:id="rId8"/>
    <p:sldId id="290" r:id="rId9"/>
    <p:sldId id="291" r:id="rId10"/>
    <p:sldId id="292" r:id="rId11"/>
    <p:sldId id="293" r:id="rId12"/>
    <p:sldId id="294" r:id="rId13"/>
    <p:sldId id="295" r:id="rId14"/>
    <p:sldId id="326" r:id="rId15"/>
    <p:sldId id="296" r:id="rId16"/>
    <p:sldId id="297" r:id="rId17"/>
    <p:sldId id="298" r:id="rId18"/>
    <p:sldId id="299" r:id="rId19"/>
    <p:sldId id="300" r:id="rId20"/>
    <p:sldId id="302" r:id="rId21"/>
    <p:sldId id="322" r:id="rId22"/>
    <p:sldId id="327" r:id="rId23"/>
    <p:sldId id="303" r:id="rId24"/>
    <p:sldId id="304" r:id="rId25"/>
    <p:sldId id="305" r:id="rId26"/>
    <p:sldId id="306" r:id="rId27"/>
    <p:sldId id="332" r:id="rId28"/>
    <p:sldId id="335" r:id="rId29"/>
    <p:sldId id="307" r:id="rId30"/>
    <p:sldId id="336" r:id="rId31"/>
    <p:sldId id="337" r:id="rId32"/>
    <p:sldId id="310" r:id="rId33"/>
    <p:sldId id="338" r:id="rId34"/>
    <p:sldId id="339" r:id="rId35"/>
    <p:sldId id="311" r:id="rId36"/>
    <p:sldId id="313" r:id="rId37"/>
    <p:sldId id="314" r:id="rId38"/>
    <p:sldId id="315" r:id="rId39"/>
    <p:sldId id="316" r:id="rId40"/>
    <p:sldId id="317" r:id="rId41"/>
    <p:sldId id="318" r:id="rId42"/>
    <p:sldId id="319" r:id="rId43"/>
    <p:sldId id="333" r:id="rId44"/>
    <p:sldId id="334" r:id="rId45"/>
    <p:sldId id="320" r:id="rId46"/>
    <p:sldId id="32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1934"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61DE8-DC1B-46E1-B764-75D82E9CAC8C}"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F6770-C52E-4004-805E-CF7E398B2A0E}" type="slidenum">
              <a:rPr lang="en-US" smtClean="0"/>
              <a:t>‹#›</a:t>
            </a:fld>
            <a:endParaRPr lang="en-US"/>
          </a:p>
        </p:txBody>
      </p:sp>
    </p:spTree>
    <p:extLst>
      <p:ext uri="{BB962C8B-B14F-4D97-AF65-F5344CB8AC3E}">
        <p14:creationId xmlns:p14="http://schemas.microsoft.com/office/powerpoint/2010/main" val="2534963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 charset="0"/>
                <a:ea typeface="MS PGothic" pitchFamily="34" charset="-128"/>
              </a:defRPr>
            </a:lvl1pPr>
            <a:lvl2pPr marL="742950" indent="-285750">
              <a:defRPr sz="2400">
                <a:solidFill>
                  <a:schemeClr val="tx1"/>
                </a:solidFill>
                <a:latin typeface="Times" pitchFamily="1" charset="0"/>
                <a:ea typeface="MS PGothic" pitchFamily="34" charset="-128"/>
              </a:defRPr>
            </a:lvl2pPr>
            <a:lvl3pPr marL="1143000" indent="-228600">
              <a:defRPr sz="2400">
                <a:solidFill>
                  <a:schemeClr val="tx1"/>
                </a:solidFill>
                <a:latin typeface="Times" pitchFamily="1" charset="0"/>
                <a:ea typeface="MS PGothic" pitchFamily="34" charset="-128"/>
              </a:defRPr>
            </a:lvl3pPr>
            <a:lvl4pPr marL="1600200" indent="-228600">
              <a:defRPr sz="2400">
                <a:solidFill>
                  <a:schemeClr val="tx1"/>
                </a:solidFill>
                <a:latin typeface="Times" pitchFamily="1" charset="0"/>
                <a:ea typeface="MS PGothic" pitchFamily="34" charset="-128"/>
              </a:defRPr>
            </a:lvl4pPr>
            <a:lvl5pPr marL="2057400" indent="-228600">
              <a:defRPr sz="2400">
                <a:solidFill>
                  <a:schemeClr val="tx1"/>
                </a:solidFill>
                <a:latin typeface="Times" pitchFamily="1"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MS PGothic" pitchFamily="34" charset="-128"/>
              </a:defRPr>
            </a:lvl9pPr>
          </a:lstStyle>
          <a:p>
            <a:fld id="{76505E00-90F7-4043-8661-28C18E2A1137}" type="slidenum">
              <a:rPr lang="en-US" sz="1200">
                <a:latin typeface="Times New Roman" pitchFamily="18" charset="0"/>
              </a:rPr>
              <a:pPr/>
              <a:t>8</a:t>
            </a:fld>
            <a:endParaRPr lang="en-US" sz="1200">
              <a:latin typeface="Times New Roman"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42079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create node *temp1. Transfer the address of *head to *temp1. So *temp1 is also pointed at the front of the linked list. Linked list has 3 nodes. </a:t>
            </a:r>
          </a:p>
          <a:p>
            <a:r>
              <a:rPr lang="en-US" sz="1200" kern="1200" dirty="0" smtClean="0">
                <a:solidFill>
                  <a:schemeClr val="tx1"/>
                </a:solidFill>
                <a:effectLst/>
                <a:latin typeface="+mn-lt"/>
                <a:ea typeface="+mn-ea"/>
                <a:cs typeface="+mn-cs"/>
              </a:rPr>
              <a:t>We can get the data from first node using temp1-&gt;data. To get data from second node, we shift *temp1 to the second node. Now we can get the data from second node. </a:t>
            </a:r>
          </a:p>
          <a:p>
            <a:endParaRPr lang="en-US" dirty="0"/>
          </a:p>
        </p:txBody>
      </p:sp>
      <p:sp>
        <p:nvSpPr>
          <p:cNvPr id="4" name="Slide Number Placeholder 3"/>
          <p:cNvSpPr>
            <a:spLocks noGrp="1"/>
          </p:cNvSpPr>
          <p:nvPr>
            <p:ph type="sldNum" sz="quarter" idx="10"/>
          </p:nvPr>
        </p:nvSpPr>
        <p:spPr/>
        <p:txBody>
          <a:bodyPr/>
          <a:lstStyle/>
          <a:p>
            <a:fld id="{DDC20222-78E6-4356-B2FD-F4E0C79E48B1}" type="slidenum">
              <a:rPr lang="en-US" smtClean="0"/>
              <a:pPr/>
              <a:t>12</a:t>
            </a:fld>
            <a:endParaRPr lang="en-US"/>
          </a:p>
        </p:txBody>
      </p:sp>
    </p:spTree>
    <p:extLst>
      <p:ext uri="{BB962C8B-B14F-4D97-AF65-F5344CB8AC3E}">
        <p14:creationId xmlns:p14="http://schemas.microsoft.com/office/powerpoint/2010/main" val="281962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Assignment </a:t>
            </a:r>
            <a:endParaRPr lang="en-US" dirty="0"/>
          </a:p>
        </p:txBody>
      </p:sp>
      <p:sp>
        <p:nvSpPr>
          <p:cNvPr id="4" name="Slide Number Placeholder 3"/>
          <p:cNvSpPr>
            <a:spLocks noGrp="1"/>
          </p:cNvSpPr>
          <p:nvPr>
            <p:ph type="sldNum" sz="quarter" idx="10"/>
          </p:nvPr>
        </p:nvSpPr>
        <p:spPr/>
        <p:txBody>
          <a:bodyPr/>
          <a:lstStyle/>
          <a:p>
            <a:fld id="{849F6770-C52E-4004-805E-CF7E398B2A0E}" type="slidenum">
              <a:rPr lang="en-US" smtClean="0"/>
              <a:t>15</a:t>
            </a:fld>
            <a:endParaRPr lang="en-US"/>
          </a:p>
        </p:txBody>
      </p:sp>
    </p:spTree>
    <p:extLst>
      <p:ext uri="{BB962C8B-B14F-4D97-AF65-F5344CB8AC3E}">
        <p14:creationId xmlns:p14="http://schemas.microsoft.com/office/powerpoint/2010/main" val="1461712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Then we take the data input from the user and store in the node info variable. Create a temporary node </a:t>
            </a:r>
            <a:r>
              <a:rPr lang="en-US" sz="1200" kern="1200" dirty="0" err="1" smtClean="0">
                <a:solidFill>
                  <a:schemeClr val="tx1"/>
                </a:solidFill>
                <a:effectLst/>
                <a:latin typeface="+mn-lt"/>
                <a:ea typeface="+mn-ea"/>
                <a:cs typeface="+mn-cs"/>
              </a:rPr>
              <a:t>node</a:t>
            </a:r>
            <a:r>
              <a:rPr lang="en-US" sz="1200" kern="1200" dirty="0" smtClean="0">
                <a:solidFill>
                  <a:schemeClr val="tx1"/>
                </a:solidFill>
                <a:effectLst/>
                <a:latin typeface="+mn-lt"/>
                <a:ea typeface="+mn-ea"/>
                <a:cs typeface="+mn-cs"/>
              </a:rPr>
              <a:t> *temp and allocate space for it.</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-Then place info to temp-&gt;data. So the first field of the node *temp is filled. Now temp-&gt;next must become a part of the remaining linked list (although now linked list is empty but imagine that we have a 2 node linked list and head is pointed at the front) So temp-&gt;next must copy the address of the *head (Because we want Delete at first) and we also want that *head will always point at front. So *head must copy the address of the node *temp.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C20222-78E6-4356-B2FD-F4E0C79E48B1}" type="slidenum">
              <a:rPr lang="en-US" smtClean="0"/>
              <a:pPr/>
              <a:t>18</a:t>
            </a:fld>
            <a:endParaRPr lang="en-US"/>
          </a:p>
        </p:txBody>
      </p:sp>
    </p:spTree>
    <p:extLst>
      <p:ext uri="{BB962C8B-B14F-4D97-AF65-F5344CB8AC3E}">
        <p14:creationId xmlns:p14="http://schemas.microsoft.com/office/powerpoint/2010/main" val="40805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 charset="0"/>
                <a:ea typeface="MS PGothic" pitchFamily="34" charset="-128"/>
              </a:defRPr>
            </a:lvl1pPr>
            <a:lvl2pPr marL="742950" indent="-285750">
              <a:defRPr sz="2400">
                <a:solidFill>
                  <a:schemeClr val="tx1"/>
                </a:solidFill>
                <a:latin typeface="Times" pitchFamily="1" charset="0"/>
                <a:ea typeface="MS PGothic" pitchFamily="34" charset="-128"/>
              </a:defRPr>
            </a:lvl2pPr>
            <a:lvl3pPr marL="1143000" indent="-228600">
              <a:defRPr sz="2400">
                <a:solidFill>
                  <a:schemeClr val="tx1"/>
                </a:solidFill>
                <a:latin typeface="Times" pitchFamily="1" charset="0"/>
                <a:ea typeface="MS PGothic" pitchFamily="34" charset="-128"/>
              </a:defRPr>
            </a:lvl3pPr>
            <a:lvl4pPr marL="1600200" indent="-228600">
              <a:defRPr sz="2400">
                <a:solidFill>
                  <a:schemeClr val="tx1"/>
                </a:solidFill>
                <a:latin typeface="Times" pitchFamily="1" charset="0"/>
                <a:ea typeface="MS PGothic" pitchFamily="34" charset="-128"/>
              </a:defRPr>
            </a:lvl4pPr>
            <a:lvl5pPr marL="2057400" indent="-228600">
              <a:defRPr sz="2400">
                <a:solidFill>
                  <a:schemeClr val="tx1"/>
                </a:solidFill>
                <a:latin typeface="Times" pitchFamily="1"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MS PGothic" pitchFamily="34" charset="-128"/>
              </a:defRPr>
            </a:lvl9pPr>
          </a:lstStyle>
          <a:p>
            <a:fld id="{E66BAC13-304E-4D13-AE84-EA82D139ACB7}" type="slidenum">
              <a:rPr lang="en-US" sz="1200">
                <a:latin typeface="Times New Roman" pitchFamily="18" charset="0"/>
              </a:rPr>
              <a:pPr/>
              <a:t>36</a:t>
            </a:fld>
            <a:endParaRPr lang="en-US" sz="120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88784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 charset="0"/>
                <a:ea typeface="MS PGothic" pitchFamily="34" charset="-128"/>
              </a:defRPr>
            </a:lvl1pPr>
            <a:lvl2pPr marL="742950" indent="-285750">
              <a:defRPr sz="2400">
                <a:solidFill>
                  <a:schemeClr val="tx1"/>
                </a:solidFill>
                <a:latin typeface="Times" pitchFamily="1" charset="0"/>
                <a:ea typeface="MS PGothic" pitchFamily="34" charset="-128"/>
              </a:defRPr>
            </a:lvl2pPr>
            <a:lvl3pPr marL="1143000" indent="-228600">
              <a:defRPr sz="2400">
                <a:solidFill>
                  <a:schemeClr val="tx1"/>
                </a:solidFill>
                <a:latin typeface="Times" pitchFamily="1" charset="0"/>
                <a:ea typeface="MS PGothic" pitchFamily="34" charset="-128"/>
              </a:defRPr>
            </a:lvl3pPr>
            <a:lvl4pPr marL="1600200" indent="-228600">
              <a:defRPr sz="2400">
                <a:solidFill>
                  <a:schemeClr val="tx1"/>
                </a:solidFill>
                <a:latin typeface="Times" pitchFamily="1" charset="0"/>
                <a:ea typeface="MS PGothic" pitchFamily="34" charset="-128"/>
              </a:defRPr>
            </a:lvl4pPr>
            <a:lvl5pPr marL="2057400" indent="-228600">
              <a:defRPr sz="2400">
                <a:solidFill>
                  <a:schemeClr val="tx1"/>
                </a:solidFill>
                <a:latin typeface="Times" pitchFamily="1"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MS PGothic" pitchFamily="34" charset="-128"/>
              </a:defRPr>
            </a:lvl9pPr>
          </a:lstStyle>
          <a:p>
            <a:fld id="{0E016058-74AF-455B-80F1-25104B6C86E2}" type="slidenum">
              <a:rPr lang="en-US" sz="1200">
                <a:latin typeface="Times New Roman" pitchFamily="18" charset="0"/>
              </a:rPr>
              <a:pPr/>
              <a:t>46</a:t>
            </a:fld>
            <a:endParaRPr lang="en-US" sz="1200">
              <a:latin typeface="Times New Roman"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22193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A73A26-E3C0-4A5E-B672-7ECD49D897CD}"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E77356-65BC-4D0F-B76C-AB8489FEDC6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901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A73A26-E3C0-4A5E-B672-7ECD49D897CD}"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E77356-65BC-4D0F-B76C-AB8489FEDC6C}" type="slidenum">
              <a:rPr lang="en-US" smtClean="0"/>
              <a:t>‹#›</a:t>
            </a:fld>
            <a:endParaRPr lang="en-US"/>
          </a:p>
        </p:txBody>
      </p:sp>
    </p:spTree>
    <p:extLst>
      <p:ext uri="{BB962C8B-B14F-4D97-AF65-F5344CB8AC3E}">
        <p14:creationId xmlns:p14="http://schemas.microsoft.com/office/powerpoint/2010/main" val="1525291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A73A26-E3C0-4A5E-B672-7ECD49D897CD}"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E77356-65BC-4D0F-B76C-AB8489FEDC6C}" type="slidenum">
              <a:rPr lang="en-US" smtClean="0"/>
              <a:t>‹#›</a:t>
            </a:fld>
            <a:endParaRPr lang="en-US"/>
          </a:p>
        </p:txBody>
      </p:sp>
    </p:spTree>
    <p:extLst>
      <p:ext uri="{BB962C8B-B14F-4D97-AF65-F5344CB8AC3E}">
        <p14:creationId xmlns:p14="http://schemas.microsoft.com/office/powerpoint/2010/main" val="293182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A73A26-E3C0-4A5E-B672-7ECD49D897CD}"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E77356-65BC-4D0F-B76C-AB8489FEDC6C}" type="slidenum">
              <a:rPr lang="en-US" smtClean="0"/>
              <a:t>‹#›</a:t>
            </a:fld>
            <a:endParaRPr lang="en-US"/>
          </a:p>
        </p:txBody>
      </p:sp>
    </p:spTree>
    <p:extLst>
      <p:ext uri="{BB962C8B-B14F-4D97-AF65-F5344CB8AC3E}">
        <p14:creationId xmlns:p14="http://schemas.microsoft.com/office/powerpoint/2010/main" val="1547828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A73A26-E3C0-4A5E-B672-7ECD49D897CD}"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E77356-65BC-4D0F-B76C-AB8489FEDC6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788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A73A26-E3C0-4A5E-B672-7ECD49D897CD}"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E77356-65BC-4D0F-B76C-AB8489FEDC6C}" type="slidenum">
              <a:rPr lang="en-US" smtClean="0"/>
              <a:t>‹#›</a:t>
            </a:fld>
            <a:endParaRPr lang="en-US"/>
          </a:p>
        </p:txBody>
      </p:sp>
    </p:spTree>
    <p:extLst>
      <p:ext uri="{BB962C8B-B14F-4D97-AF65-F5344CB8AC3E}">
        <p14:creationId xmlns:p14="http://schemas.microsoft.com/office/powerpoint/2010/main" val="3830287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A73A26-E3C0-4A5E-B672-7ECD49D897CD}" type="datetimeFigureOut">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E77356-65BC-4D0F-B76C-AB8489FEDC6C}" type="slidenum">
              <a:rPr lang="en-US" smtClean="0"/>
              <a:t>‹#›</a:t>
            </a:fld>
            <a:endParaRPr lang="en-US"/>
          </a:p>
        </p:txBody>
      </p:sp>
    </p:spTree>
    <p:extLst>
      <p:ext uri="{BB962C8B-B14F-4D97-AF65-F5344CB8AC3E}">
        <p14:creationId xmlns:p14="http://schemas.microsoft.com/office/powerpoint/2010/main" val="466557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A73A26-E3C0-4A5E-B672-7ECD49D897CD}"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E77356-65BC-4D0F-B76C-AB8489FEDC6C}" type="slidenum">
              <a:rPr lang="en-US" smtClean="0"/>
              <a:t>‹#›</a:t>
            </a:fld>
            <a:endParaRPr lang="en-US"/>
          </a:p>
        </p:txBody>
      </p:sp>
    </p:spTree>
    <p:extLst>
      <p:ext uri="{BB962C8B-B14F-4D97-AF65-F5344CB8AC3E}">
        <p14:creationId xmlns:p14="http://schemas.microsoft.com/office/powerpoint/2010/main" val="22279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6A73A26-E3C0-4A5E-B672-7ECD49D897CD}" type="datetimeFigureOut">
              <a:rPr lang="en-US" smtClean="0"/>
              <a:t>11/8/2021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EE77356-65BC-4D0F-B76C-AB8489FEDC6C}" type="slidenum">
              <a:rPr lang="en-US" smtClean="0"/>
              <a:t>‹#›</a:t>
            </a:fld>
            <a:endParaRPr lang="en-US"/>
          </a:p>
        </p:txBody>
      </p:sp>
    </p:spTree>
    <p:extLst>
      <p:ext uri="{BB962C8B-B14F-4D97-AF65-F5344CB8AC3E}">
        <p14:creationId xmlns:p14="http://schemas.microsoft.com/office/powerpoint/2010/main" val="136431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6A73A26-E3C0-4A5E-B672-7ECD49D897CD}" type="datetimeFigureOut">
              <a:rPr lang="en-US" smtClean="0"/>
              <a:t>11/8/2021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EE77356-65BC-4D0F-B76C-AB8489FEDC6C}" type="slidenum">
              <a:rPr lang="en-US" smtClean="0"/>
              <a:t>‹#›</a:t>
            </a:fld>
            <a:endParaRPr lang="en-US"/>
          </a:p>
        </p:txBody>
      </p:sp>
    </p:spTree>
    <p:extLst>
      <p:ext uri="{BB962C8B-B14F-4D97-AF65-F5344CB8AC3E}">
        <p14:creationId xmlns:p14="http://schemas.microsoft.com/office/powerpoint/2010/main" val="202434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6A73A26-E3C0-4A5E-B672-7ECD49D897CD}"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E77356-65BC-4D0F-B76C-AB8489FEDC6C}" type="slidenum">
              <a:rPr lang="en-US" smtClean="0"/>
              <a:t>‹#›</a:t>
            </a:fld>
            <a:endParaRPr lang="en-US"/>
          </a:p>
        </p:txBody>
      </p:sp>
    </p:spTree>
    <p:extLst>
      <p:ext uri="{BB962C8B-B14F-4D97-AF65-F5344CB8AC3E}">
        <p14:creationId xmlns:p14="http://schemas.microsoft.com/office/powerpoint/2010/main" val="3486827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6A73A26-E3C0-4A5E-B672-7ECD49D897CD}" type="datetimeFigureOut">
              <a:rPr lang="en-US" smtClean="0"/>
              <a:t>11/8/2021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EE77356-65BC-4D0F-B76C-AB8489FEDC6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6586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maira.sami@szabist.edu.p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381000"/>
            <a:ext cx="7772400" cy="4038600"/>
          </a:xfrm>
        </p:spPr>
        <p:txBody>
          <a:bodyPr>
            <a:noAutofit/>
          </a:bodyPr>
          <a:lstStyle/>
          <a:p>
            <a:pPr algn="ctr"/>
            <a:r>
              <a:rPr lang="en-US" sz="4000" dirty="0"/>
              <a:t>Data Structures and Algorithms</a:t>
            </a:r>
            <a:br>
              <a:rPr lang="en-US" sz="4000" dirty="0"/>
            </a:br>
            <a:r>
              <a:rPr lang="en-US" sz="4000" dirty="0"/>
              <a:t/>
            </a:r>
            <a:br>
              <a:rPr lang="en-US" sz="4000" dirty="0"/>
            </a:br>
            <a:r>
              <a:rPr lang="en-US" sz="4000" dirty="0"/>
              <a:t/>
            </a:r>
            <a:br>
              <a:rPr lang="en-US" sz="4000" dirty="0"/>
            </a:br>
            <a:r>
              <a:rPr lang="en-US" sz="4000" dirty="0"/>
              <a:t>Instructor: Maira Sami</a:t>
            </a:r>
            <a:br>
              <a:rPr lang="en-US" sz="4000" dirty="0"/>
            </a:br>
            <a:endParaRPr lang="en-US" sz="1200" dirty="0"/>
          </a:p>
        </p:txBody>
      </p:sp>
      <p:sp>
        <p:nvSpPr>
          <p:cNvPr id="6" name="Subtitle 5"/>
          <p:cNvSpPr>
            <a:spLocks noGrp="1"/>
          </p:cNvSpPr>
          <p:nvPr>
            <p:ph type="subTitle" idx="1"/>
          </p:nvPr>
        </p:nvSpPr>
        <p:spPr>
          <a:xfrm>
            <a:off x="3276600" y="4800600"/>
            <a:ext cx="6172200" cy="1371600"/>
          </a:xfrm>
        </p:spPr>
        <p:txBody>
          <a:bodyPr>
            <a:normAutofit lnSpcReduction="10000"/>
          </a:bodyPr>
          <a:lstStyle/>
          <a:p>
            <a:pPr algn="ctr"/>
            <a:r>
              <a:rPr lang="en-US" cap="none" dirty="0" smtClean="0">
                <a:solidFill>
                  <a:schemeClr val="accent2">
                    <a:lumMod val="50000"/>
                  </a:schemeClr>
                </a:solidFill>
                <a:hlinkClick r:id="rId2"/>
              </a:rPr>
              <a:t>maira.sami@szabist.edu.pk</a:t>
            </a:r>
            <a:endParaRPr lang="en-US" cap="none" dirty="0" smtClean="0">
              <a:solidFill>
                <a:schemeClr val="accent2">
                  <a:lumMod val="50000"/>
                </a:schemeClr>
              </a:solidFill>
            </a:endParaRPr>
          </a:p>
          <a:p>
            <a:pPr algn="ctr"/>
            <a:r>
              <a:rPr lang="en-US" cap="none" dirty="0" smtClean="0"/>
              <a:t>Campus 100</a:t>
            </a:r>
          </a:p>
          <a:p>
            <a:pPr algn="ctr"/>
            <a:r>
              <a:rPr lang="en-US" dirty="0" smtClean="0"/>
              <a:t>Room </a:t>
            </a:r>
            <a:r>
              <a:rPr lang="en-US" dirty="0"/>
              <a:t>No. 101</a:t>
            </a: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0"/>
            <a:ext cx="2362200" cy="1801522"/>
          </a:xfrm>
          <a:prstGeom prst="rect">
            <a:avLst/>
          </a:prstGeom>
        </p:spPr>
      </p:pic>
    </p:spTree>
    <p:extLst>
      <p:ext uri="{BB962C8B-B14F-4D97-AF65-F5344CB8AC3E}">
        <p14:creationId xmlns:p14="http://schemas.microsoft.com/office/powerpoint/2010/main" val="35790763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00" y="427038"/>
            <a:ext cx="8229600" cy="715962"/>
          </a:xfrm>
        </p:spPr>
        <p:txBody>
          <a:bodyPr>
            <a:normAutofit/>
          </a:bodyPr>
          <a:lstStyle/>
          <a:p>
            <a:r>
              <a:rPr lang="en-US" dirty="0">
                <a:solidFill>
                  <a:schemeClr val="tx1"/>
                </a:solidFill>
              </a:rPr>
              <a:t>Terminology</a:t>
            </a:r>
          </a:p>
        </p:txBody>
      </p:sp>
      <p:sp>
        <p:nvSpPr>
          <p:cNvPr id="10244" name="Rectangle 3"/>
          <p:cNvSpPr>
            <a:spLocks noGrp="1" noChangeArrowheads="1"/>
          </p:cNvSpPr>
          <p:nvPr>
            <p:ph idx="1"/>
          </p:nvPr>
        </p:nvSpPr>
        <p:spPr>
          <a:xfrm>
            <a:off x="1752600" y="2243138"/>
            <a:ext cx="8686800" cy="4157663"/>
          </a:xfrm>
        </p:spPr>
        <p:txBody>
          <a:bodyPr>
            <a:normAutofit/>
          </a:bodyPr>
          <a:lstStyle/>
          <a:p>
            <a:pPr>
              <a:spcBef>
                <a:spcPct val="0"/>
              </a:spcBef>
              <a:buFont typeface="Wingdings" pitchFamily="2" charset="2"/>
              <a:buChar char="Ø"/>
            </a:pPr>
            <a:r>
              <a:rPr lang="en-US" sz="2400" dirty="0">
                <a:solidFill>
                  <a:srgbClr val="073E87"/>
                </a:solidFill>
              </a:rPr>
              <a:t>Head (front, first node): </a:t>
            </a:r>
          </a:p>
          <a:p>
            <a:pPr marL="553720" lvl="2">
              <a:spcBef>
                <a:spcPct val="0"/>
              </a:spcBef>
              <a:buFont typeface="Wingdings" pitchFamily="2" charset="2"/>
              <a:buChar char="§"/>
            </a:pPr>
            <a:r>
              <a:rPr lang="en-US" sz="2400" dirty="0">
                <a:solidFill>
                  <a:srgbClr val="073E87"/>
                </a:solidFill>
              </a:rPr>
              <a:t>The node without predecessor, the node   that starts the lists.</a:t>
            </a:r>
          </a:p>
          <a:p>
            <a:pPr>
              <a:spcBef>
                <a:spcPct val="0"/>
              </a:spcBef>
              <a:buFont typeface="Wingdings" pitchFamily="2" charset="2"/>
              <a:buChar char="Ø"/>
            </a:pPr>
            <a:endParaRPr lang="en-US" sz="2400" dirty="0">
              <a:solidFill>
                <a:srgbClr val="073E87"/>
              </a:solidFill>
            </a:endParaRPr>
          </a:p>
          <a:p>
            <a:pPr>
              <a:spcBef>
                <a:spcPct val="0"/>
              </a:spcBef>
              <a:buFont typeface="Wingdings" pitchFamily="2" charset="2"/>
              <a:buChar char="Ø"/>
            </a:pPr>
            <a:r>
              <a:rPr lang="en-US" sz="2400" dirty="0">
                <a:solidFill>
                  <a:srgbClr val="073E87"/>
                </a:solidFill>
              </a:rPr>
              <a:t>Tail (end, last node):       </a:t>
            </a:r>
          </a:p>
          <a:p>
            <a:pPr marL="553720" lvl="2">
              <a:spcBef>
                <a:spcPct val="0"/>
              </a:spcBef>
              <a:buFont typeface="Wingdings" pitchFamily="2" charset="2"/>
              <a:buChar char="§"/>
            </a:pPr>
            <a:r>
              <a:rPr lang="en-US" sz="2400" dirty="0">
                <a:solidFill>
                  <a:srgbClr val="073E87"/>
                </a:solidFill>
              </a:rPr>
              <a:t>The node that has no successor, the last  node in the list.</a:t>
            </a:r>
          </a:p>
          <a:p>
            <a:pPr>
              <a:spcBef>
                <a:spcPct val="0"/>
              </a:spcBef>
              <a:buFont typeface="Wingdings" pitchFamily="2" charset="2"/>
              <a:buChar char="Ø"/>
            </a:pPr>
            <a:endParaRPr lang="en-US" sz="2400" dirty="0">
              <a:solidFill>
                <a:srgbClr val="073E87"/>
              </a:solidFill>
            </a:endParaRPr>
          </a:p>
          <a:p>
            <a:pPr>
              <a:spcBef>
                <a:spcPct val="0"/>
              </a:spcBef>
              <a:buFont typeface="Wingdings" pitchFamily="2" charset="2"/>
              <a:buChar char="Ø"/>
            </a:pPr>
            <a:r>
              <a:rPr lang="en-US" sz="2400" dirty="0">
                <a:solidFill>
                  <a:srgbClr val="073E87"/>
                </a:solidFill>
              </a:rPr>
              <a:t>Current node:  The node being processed. </a:t>
            </a:r>
          </a:p>
          <a:p>
            <a:pPr marL="553720" lvl="2">
              <a:spcBef>
                <a:spcPct val="0"/>
              </a:spcBef>
              <a:buFont typeface="Wingdings" pitchFamily="2" charset="2"/>
              <a:buChar char="§"/>
            </a:pPr>
            <a:r>
              <a:rPr lang="en-US" sz="2400" dirty="0">
                <a:solidFill>
                  <a:srgbClr val="073E87"/>
                </a:solidFill>
              </a:rPr>
              <a:t>From the current node we can access the next node.</a:t>
            </a:r>
          </a:p>
          <a:p>
            <a:pPr>
              <a:spcBef>
                <a:spcPct val="0"/>
              </a:spcBef>
              <a:buFont typeface="Wingdings" pitchFamily="2" charset="2"/>
              <a:buChar char="Ø"/>
            </a:pPr>
            <a:endParaRPr lang="en-US" sz="2400" dirty="0">
              <a:solidFill>
                <a:srgbClr val="073E87"/>
              </a:solidFill>
            </a:endParaRPr>
          </a:p>
          <a:p>
            <a:pPr>
              <a:spcBef>
                <a:spcPct val="0"/>
              </a:spcBef>
              <a:buFont typeface="Wingdings" pitchFamily="2" charset="2"/>
              <a:buChar char="Ø"/>
            </a:pPr>
            <a:r>
              <a:rPr lang="en-US" sz="2400" dirty="0">
                <a:solidFill>
                  <a:srgbClr val="073E87"/>
                </a:solidFill>
              </a:rPr>
              <a:t>Empty list:  No nodes exist</a:t>
            </a:r>
          </a:p>
        </p:txBody>
      </p:sp>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Gulim" pitchFamily="34" charset="-127"/>
              </a:defRPr>
            </a:lvl1pPr>
            <a:lvl2pPr marL="742950" indent="-285750" eaLnBrk="0" hangingPunct="0">
              <a:defRPr kumimoji="1" sz="2400">
                <a:solidFill>
                  <a:schemeClr val="tx1"/>
                </a:solidFill>
                <a:latin typeface="Times New Roman" pitchFamily="18" charset="0"/>
                <a:ea typeface="Gulim" pitchFamily="34" charset="-127"/>
              </a:defRPr>
            </a:lvl2pPr>
            <a:lvl3pPr marL="1143000" indent="-228600" eaLnBrk="0" hangingPunct="0">
              <a:defRPr kumimoji="1" sz="2400">
                <a:solidFill>
                  <a:schemeClr val="tx1"/>
                </a:solidFill>
                <a:latin typeface="Times New Roman" pitchFamily="18" charset="0"/>
                <a:ea typeface="Gulim" pitchFamily="34" charset="-127"/>
              </a:defRPr>
            </a:lvl3pPr>
            <a:lvl4pPr marL="1600200" indent="-228600" eaLnBrk="0" hangingPunct="0">
              <a:defRPr kumimoji="1" sz="2400">
                <a:solidFill>
                  <a:schemeClr val="tx1"/>
                </a:solidFill>
                <a:latin typeface="Times New Roman" pitchFamily="18" charset="0"/>
                <a:ea typeface="Gulim" pitchFamily="34" charset="-127"/>
              </a:defRPr>
            </a:lvl4pPr>
            <a:lvl5pPr marL="2057400" indent="-228600" eaLnBrk="0" hangingPunct="0">
              <a:defRPr kumimoji="1" sz="2400">
                <a:solidFill>
                  <a:schemeClr val="tx1"/>
                </a:solidFill>
                <a:latin typeface="Times New Roman" pitchFamily="18" charset="0"/>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9pPr>
          </a:lstStyle>
          <a:p>
            <a:pPr eaLnBrk="1" hangingPunct="1"/>
            <a:fld id="{70CCA2A2-FADC-4DC0-930F-1091346E1F45}" type="slidenum">
              <a:rPr kumimoji="0" lang="ar-SA" sz="2600">
                <a:solidFill>
                  <a:schemeClr val="bg1"/>
                </a:solidFill>
                <a:latin typeface="Gulim" pitchFamily="34" charset="-127"/>
              </a:rPr>
              <a:pPr eaLnBrk="1" hangingPunct="1"/>
              <a:t>10</a:t>
            </a:fld>
            <a:endParaRPr kumimoji="0" lang="en-US" sz="2600" dirty="0">
              <a:solidFill>
                <a:schemeClr val="bg1"/>
              </a:solidFill>
              <a:latin typeface="Gulim" pitchFamily="34" charset="-127"/>
            </a:endParaRPr>
          </a:p>
        </p:txBody>
      </p:sp>
    </p:spTree>
    <p:extLst>
      <p:ext uri="{BB962C8B-B14F-4D97-AF65-F5344CB8AC3E}">
        <p14:creationId xmlns:p14="http://schemas.microsoft.com/office/powerpoint/2010/main" val="2680462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27038"/>
            <a:ext cx="8229600" cy="868362"/>
          </a:xfrm>
        </p:spPr>
        <p:txBody>
          <a:bodyPr>
            <a:normAutofit/>
          </a:bodyPr>
          <a:lstStyle/>
          <a:p>
            <a:r>
              <a:rPr lang="en-US" b="1" dirty="0"/>
              <a:t>Linked list </a:t>
            </a:r>
            <a:r>
              <a:rPr lang="en-US" b="1" dirty="0" smtClean="0"/>
              <a:t>operations</a:t>
            </a:r>
            <a:endParaRPr lang="en-US" dirty="0"/>
          </a:p>
        </p:txBody>
      </p:sp>
      <p:sp>
        <p:nvSpPr>
          <p:cNvPr id="3" name="Content Placeholder 2"/>
          <p:cNvSpPr>
            <a:spLocks noGrp="1"/>
          </p:cNvSpPr>
          <p:nvPr>
            <p:ph idx="1"/>
          </p:nvPr>
        </p:nvSpPr>
        <p:spPr>
          <a:xfrm>
            <a:off x="1524000" y="2121447"/>
            <a:ext cx="8631381" cy="3368964"/>
          </a:xfrm>
        </p:spPr>
        <p:txBody>
          <a:bodyPr>
            <a:noAutofit/>
          </a:bodyPr>
          <a:lstStyle/>
          <a:p>
            <a:pPr>
              <a:buFont typeface="Wingdings" pitchFamily="2" charset="2"/>
              <a:buChar char="Ø"/>
            </a:pPr>
            <a:r>
              <a:rPr lang="en-US" sz="2400" dirty="0"/>
              <a:t>Traverse</a:t>
            </a:r>
          </a:p>
          <a:p>
            <a:pPr>
              <a:buFont typeface="Wingdings" pitchFamily="2" charset="2"/>
              <a:buChar char="Ø"/>
            </a:pPr>
            <a:endParaRPr lang="en-US" sz="2400" dirty="0" smtClean="0"/>
          </a:p>
          <a:p>
            <a:pPr>
              <a:buFont typeface="Wingdings" pitchFamily="2" charset="2"/>
              <a:buChar char="Ø"/>
            </a:pPr>
            <a:r>
              <a:rPr lang="en-US" sz="2400" dirty="0" smtClean="0"/>
              <a:t>Insert</a:t>
            </a:r>
          </a:p>
          <a:p>
            <a:pPr>
              <a:buFont typeface="Wingdings" pitchFamily="2" charset="2"/>
              <a:buChar char="Ø"/>
            </a:pPr>
            <a:endParaRPr lang="en-US" sz="2400" dirty="0" smtClean="0"/>
          </a:p>
          <a:p>
            <a:pPr>
              <a:buFont typeface="Wingdings" pitchFamily="2" charset="2"/>
              <a:buChar char="Ø"/>
            </a:pPr>
            <a:r>
              <a:rPr lang="en-US" sz="2400" dirty="0" smtClean="0"/>
              <a:t>Delete</a:t>
            </a:r>
          </a:p>
          <a:p>
            <a:pPr marL="0" indent="0">
              <a:buNone/>
            </a:pPr>
            <a:endParaRPr lang="en-US" sz="2400" dirty="0" smtClean="0"/>
          </a:p>
        </p:txBody>
      </p:sp>
    </p:spTree>
    <p:extLst>
      <p:ext uri="{BB962C8B-B14F-4D97-AF65-F5344CB8AC3E}">
        <p14:creationId xmlns:p14="http://schemas.microsoft.com/office/powerpoint/2010/main" val="11471292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34962"/>
            <a:ext cx="8229600" cy="884238"/>
          </a:xfrm>
        </p:spPr>
        <p:txBody>
          <a:bodyPr>
            <a:normAutofit/>
          </a:bodyPr>
          <a:lstStyle/>
          <a:p>
            <a:r>
              <a:rPr lang="en-US" b="1" dirty="0" smtClean="0"/>
              <a:t>Traversing in link list</a:t>
            </a:r>
            <a:endParaRPr lang="en-US" dirty="0"/>
          </a:p>
        </p:txBody>
      </p:sp>
      <p:sp>
        <p:nvSpPr>
          <p:cNvPr id="3" name="Content Placeholder 2"/>
          <p:cNvSpPr>
            <a:spLocks noGrp="1"/>
          </p:cNvSpPr>
          <p:nvPr>
            <p:ph idx="1"/>
          </p:nvPr>
        </p:nvSpPr>
        <p:spPr>
          <a:xfrm>
            <a:off x="465221" y="2133600"/>
            <a:ext cx="11951367" cy="2518611"/>
          </a:xfrm>
        </p:spPr>
        <p:txBody>
          <a:bodyPr>
            <a:noAutofit/>
          </a:bodyPr>
          <a:lstStyle/>
          <a:p>
            <a:pPr marL="0" indent="0">
              <a:buNone/>
            </a:pPr>
            <a:r>
              <a:rPr lang="en-US" sz="2400" dirty="0"/>
              <a:t>while( temp1!=NULL )</a:t>
            </a:r>
          </a:p>
          <a:p>
            <a:pPr marL="0" indent="0">
              <a:buNone/>
            </a:pPr>
            <a:r>
              <a:rPr lang="en-US" sz="2400" dirty="0"/>
              <a:t>{</a:t>
            </a:r>
          </a:p>
          <a:p>
            <a:pPr marL="0" indent="0">
              <a:buNone/>
            </a:pPr>
            <a:r>
              <a:rPr lang="en-US" sz="2400" dirty="0"/>
              <a:t> </a:t>
            </a:r>
            <a:r>
              <a:rPr lang="en-US" sz="2400" dirty="0" err="1"/>
              <a:t>cout</a:t>
            </a:r>
            <a:r>
              <a:rPr lang="en-US" sz="2400" dirty="0"/>
              <a:t>&lt;&lt; temp1-&gt;data&lt;&lt;" ";	</a:t>
            </a:r>
            <a:r>
              <a:rPr lang="en-US" sz="2400" dirty="0" smtClean="0"/>
              <a:t>	// </a:t>
            </a:r>
            <a:r>
              <a:rPr lang="en-US" sz="2400" dirty="0"/>
              <a:t>show the data in the linked </a:t>
            </a:r>
            <a:r>
              <a:rPr lang="en-US" sz="2400" dirty="0" smtClean="0"/>
              <a:t>list</a:t>
            </a:r>
            <a:endParaRPr lang="en-US" sz="2400" dirty="0"/>
          </a:p>
          <a:p>
            <a:pPr marL="0" indent="0">
              <a:buNone/>
            </a:pPr>
            <a:r>
              <a:rPr lang="en-US" sz="2400" dirty="0"/>
              <a:t> temp1 = temp1-&gt;next;		// transfer the address of 'temp-&gt;next' to 'temp'</a:t>
            </a:r>
          </a:p>
          <a:p>
            <a:pPr marL="0" indent="0">
              <a:buNone/>
            </a:pPr>
            <a:r>
              <a:rPr lang="en-US" sz="2400" dirty="0"/>
              <a:t>}</a:t>
            </a:r>
          </a:p>
        </p:txBody>
      </p:sp>
      <p:pic>
        <p:nvPicPr>
          <p:cNvPr id="5" name="Picture 4" descr="image007.gif"/>
          <p:cNvPicPr/>
          <p:nvPr/>
        </p:nvPicPr>
        <p:blipFill rotWithShape="1">
          <a:blip r:embed="rId3" cstate="print">
            <a:extLst>
              <a:ext uri="{28A0092B-C50C-407E-A947-70E740481C1C}">
                <a14:useLocalDpi xmlns:a14="http://schemas.microsoft.com/office/drawing/2010/main" val="0"/>
              </a:ext>
            </a:extLst>
          </a:blip>
          <a:srcRect t="10770" b="11688"/>
          <a:stretch/>
        </p:blipFill>
        <p:spPr bwMode="auto">
          <a:xfrm>
            <a:off x="1253289" y="4359443"/>
            <a:ext cx="9533021" cy="1904999"/>
          </a:xfrm>
          <a:prstGeom prst="rect">
            <a:avLst/>
          </a:prstGeom>
          <a:noFill/>
          <a:ln>
            <a:noFill/>
          </a:ln>
        </p:spPr>
      </p:pic>
    </p:spTree>
    <p:extLst>
      <p:ext uri="{BB962C8B-B14F-4D97-AF65-F5344CB8AC3E}">
        <p14:creationId xmlns:p14="http://schemas.microsoft.com/office/powerpoint/2010/main" val="63517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8610600" cy="1173162"/>
          </a:xfrm>
        </p:spPr>
        <p:txBody>
          <a:bodyPr>
            <a:normAutofit/>
          </a:bodyPr>
          <a:lstStyle/>
          <a:p>
            <a:r>
              <a:rPr lang="en-US" b="1" dirty="0" smtClean="0"/>
              <a:t>Algorithm</a:t>
            </a:r>
            <a:endParaRPr lang="en-US" dirty="0"/>
          </a:p>
        </p:txBody>
      </p:sp>
      <p:sp>
        <p:nvSpPr>
          <p:cNvPr id="3" name="Content Placeholder 2"/>
          <p:cNvSpPr>
            <a:spLocks noGrp="1"/>
          </p:cNvSpPr>
          <p:nvPr>
            <p:ph idx="1"/>
          </p:nvPr>
        </p:nvSpPr>
        <p:spPr>
          <a:xfrm>
            <a:off x="144379" y="1796715"/>
            <a:ext cx="12047621" cy="3834063"/>
          </a:xfrm>
        </p:spPr>
        <p:txBody>
          <a:bodyPr>
            <a:noAutofit/>
          </a:bodyPr>
          <a:lstStyle/>
          <a:p>
            <a:pPr>
              <a:buFont typeface="Wingdings" pitchFamily="2" charset="2"/>
              <a:buChar char="Ø"/>
            </a:pPr>
            <a:r>
              <a:rPr lang="en-US" sz="2400" dirty="0"/>
              <a:t>Suppose START is the address of the first node in the linked list. Following </a:t>
            </a:r>
            <a:r>
              <a:rPr lang="en-US" sz="2400" dirty="0" smtClean="0"/>
              <a:t>algorithm will </a:t>
            </a:r>
            <a:r>
              <a:rPr lang="en-US" sz="2400" dirty="0"/>
              <a:t>visit all nodes from the START node to the end</a:t>
            </a:r>
            <a:r>
              <a:rPr lang="en-US" sz="2400" dirty="0" smtClean="0"/>
              <a:t>.</a:t>
            </a:r>
            <a:endParaRPr lang="en-US" sz="2400" dirty="0"/>
          </a:p>
          <a:p>
            <a:pPr marL="457200" indent="-457200">
              <a:buFont typeface="+mj-lt"/>
              <a:buAutoNum type="arabicPeriod"/>
            </a:pPr>
            <a:r>
              <a:rPr lang="en-US" sz="2400" dirty="0" smtClean="0"/>
              <a:t>If </a:t>
            </a:r>
            <a:r>
              <a:rPr lang="en-US" sz="2400" dirty="0"/>
              <a:t>(START is equal to NULL)</a:t>
            </a:r>
          </a:p>
          <a:p>
            <a:pPr marL="301943" lvl="1" indent="0">
              <a:buNone/>
            </a:pPr>
            <a:r>
              <a:rPr lang="en-US" sz="2000" dirty="0" smtClean="0"/>
              <a:t>	(</a:t>
            </a:r>
            <a:r>
              <a:rPr lang="en-US" sz="2000" i="1" dirty="0"/>
              <a:t>a</a:t>
            </a:r>
            <a:r>
              <a:rPr lang="en-US" sz="2000" dirty="0"/>
              <a:t>) Display “The list is Empty”</a:t>
            </a:r>
          </a:p>
          <a:p>
            <a:pPr marL="301943" lvl="1" indent="0">
              <a:buNone/>
            </a:pPr>
            <a:r>
              <a:rPr lang="en-US" sz="2000" dirty="0" smtClean="0"/>
              <a:t>	(</a:t>
            </a:r>
            <a:r>
              <a:rPr lang="en-US" sz="2000" i="1" dirty="0"/>
              <a:t>b</a:t>
            </a:r>
            <a:r>
              <a:rPr lang="en-US" sz="2000" dirty="0"/>
              <a:t>) Exit</a:t>
            </a:r>
          </a:p>
          <a:p>
            <a:pPr marL="457200" indent="-457200">
              <a:buFont typeface="+mj-lt"/>
              <a:buAutoNum type="arabicPeriod"/>
            </a:pPr>
            <a:r>
              <a:rPr lang="en-US" sz="2400" dirty="0" smtClean="0"/>
              <a:t>Initialize </a:t>
            </a:r>
            <a:r>
              <a:rPr lang="en-US" sz="2400" dirty="0"/>
              <a:t>TEMP = </a:t>
            </a:r>
            <a:r>
              <a:rPr lang="en-US" sz="2400" dirty="0" smtClean="0"/>
              <a:t>START</a:t>
            </a:r>
          </a:p>
          <a:p>
            <a:pPr marL="457200" indent="-457200">
              <a:buFont typeface="+mj-lt"/>
              <a:buAutoNum type="arabicPeriod"/>
            </a:pPr>
            <a:r>
              <a:rPr lang="en-US" sz="2400" dirty="0" smtClean="0"/>
              <a:t>Repeat </a:t>
            </a:r>
            <a:r>
              <a:rPr lang="en-US" sz="2400" dirty="0"/>
              <a:t>the step 4 and 5 until (TEMP → Next == NULL )</a:t>
            </a:r>
          </a:p>
          <a:p>
            <a:pPr marL="457200" indent="-457200">
              <a:buFont typeface="+mj-lt"/>
              <a:buAutoNum type="arabicPeriod"/>
            </a:pPr>
            <a:r>
              <a:rPr lang="en-US" sz="2400" dirty="0" smtClean="0"/>
              <a:t>Display </a:t>
            </a:r>
            <a:r>
              <a:rPr lang="en-US" sz="2400" dirty="0"/>
              <a:t>“TEMP → DATA”</a:t>
            </a:r>
          </a:p>
          <a:p>
            <a:pPr marL="457200" indent="-457200">
              <a:buFont typeface="+mj-lt"/>
              <a:buAutoNum type="arabicPeriod"/>
            </a:pPr>
            <a:r>
              <a:rPr lang="en-US" sz="2400" dirty="0" smtClean="0"/>
              <a:t>TEMP </a:t>
            </a:r>
            <a:r>
              <a:rPr lang="en-US" sz="2400" dirty="0"/>
              <a:t>= TEMP → Next</a:t>
            </a:r>
          </a:p>
          <a:p>
            <a:pPr marL="457200" indent="-457200">
              <a:buFont typeface="+mj-lt"/>
              <a:buAutoNum type="arabicPeriod"/>
            </a:pPr>
            <a:r>
              <a:rPr lang="en-US" sz="2400" dirty="0" smtClean="0"/>
              <a:t>Exit</a:t>
            </a:r>
            <a:endParaRPr lang="en-US" sz="2400" dirty="0"/>
          </a:p>
        </p:txBody>
      </p:sp>
    </p:spTree>
    <p:extLst>
      <p:ext uri="{BB962C8B-B14F-4D97-AF65-F5344CB8AC3E}">
        <p14:creationId xmlns:p14="http://schemas.microsoft.com/office/powerpoint/2010/main" val="3007471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524000" y="457200"/>
            <a:ext cx="8871920" cy="5105400"/>
          </a:xfrm>
          <a:prstGeom prst="rect">
            <a:avLst/>
          </a:prstGeom>
          <a:noFill/>
          <a:ln w="9525">
            <a:noFill/>
            <a:miter lim="800000"/>
            <a:headEnd/>
            <a:tailEnd/>
          </a:ln>
          <a:effectLst/>
        </p:spPr>
      </p:pic>
    </p:spTree>
    <p:extLst>
      <p:ext uri="{BB962C8B-B14F-4D97-AF65-F5344CB8AC3E}">
        <p14:creationId xmlns:p14="http://schemas.microsoft.com/office/powerpoint/2010/main" val="3615925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8610600" cy="1173162"/>
          </a:xfrm>
        </p:spPr>
        <p:txBody>
          <a:bodyPr>
            <a:normAutofit fontScale="90000"/>
          </a:bodyPr>
          <a:lstStyle/>
          <a:p>
            <a:r>
              <a:rPr lang="en-US" b="1" dirty="0"/>
              <a:t>ALGORITHM FOR SEARCHING A NODE</a:t>
            </a:r>
            <a:endParaRPr lang="en-US" dirty="0"/>
          </a:p>
        </p:txBody>
      </p:sp>
      <p:sp>
        <p:nvSpPr>
          <p:cNvPr id="3" name="Content Placeholder 2"/>
          <p:cNvSpPr>
            <a:spLocks noGrp="1"/>
          </p:cNvSpPr>
          <p:nvPr>
            <p:ph idx="1"/>
          </p:nvPr>
        </p:nvSpPr>
        <p:spPr>
          <a:xfrm>
            <a:off x="304799" y="1700464"/>
            <a:ext cx="11694695" cy="4572000"/>
          </a:xfrm>
        </p:spPr>
        <p:txBody>
          <a:bodyPr>
            <a:noAutofit/>
          </a:bodyPr>
          <a:lstStyle/>
          <a:p>
            <a:pPr>
              <a:buFont typeface="Wingdings" pitchFamily="2" charset="2"/>
              <a:buChar char="Ø"/>
            </a:pPr>
            <a:r>
              <a:rPr lang="en-US" dirty="0"/>
              <a:t>Suppose START is the address of the first node in the linked list and DATA is </a:t>
            </a:r>
            <a:r>
              <a:rPr lang="en-US" dirty="0" smtClean="0"/>
              <a:t>the information </a:t>
            </a:r>
            <a:r>
              <a:rPr lang="en-US" dirty="0"/>
              <a:t>to be searched. After searching, if the DATA is found, POS will contain </a:t>
            </a:r>
            <a:r>
              <a:rPr lang="en-US" dirty="0" smtClean="0"/>
              <a:t>the corresponding </a:t>
            </a:r>
            <a:r>
              <a:rPr lang="en-US" dirty="0"/>
              <a:t>position in the list.</a:t>
            </a:r>
          </a:p>
          <a:p>
            <a:pPr marL="457200" indent="-457200">
              <a:buFont typeface="+mj-lt"/>
              <a:buAutoNum type="arabicPeriod"/>
            </a:pPr>
            <a:r>
              <a:rPr lang="en-US" dirty="0" smtClean="0"/>
              <a:t>Input </a:t>
            </a:r>
            <a:r>
              <a:rPr lang="en-US" dirty="0"/>
              <a:t>the DATA to be searched</a:t>
            </a:r>
          </a:p>
          <a:p>
            <a:pPr marL="457200" indent="-457200">
              <a:buFont typeface="+mj-lt"/>
              <a:buAutoNum type="arabicPeriod"/>
            </a:pPr>
            <a:r>
              <a:rPr lang="en-US" dirty="0" smtClean="0"/>
              <a:t>Initialize </a:t>
            </a:r>
            <a:r>
              <a:rPr lang="en-US" dirty="0"/>
              <a:t>TEMP = START; POS =1;</a:t>
            </a:r>
          </a:p>
          <a:p>
            <a:pPr marL="457200" indent="-457200">
              <a:buFont typeface="+mj-lt"/>
              <a:buAutoNum type="arabicPeriod"/>
            </a:pPr>
            <a:r>
              <a:rPr lang="en-US" dirty="0" smtClean="0"/>
              <a:t>Repeat </a:t>
            </a:r>
            <a:r>
              <a:rPr lang="en-US" dirty="0"/>
              <a:t>the step 4, 5 and 6 until (TEMP is equal to NULL)</a:t>
            </a:r>
          </a:p>
          <a:p>
            <a:pPr marL="457200" indent="-457200">
              <a:buFont typeface="+mj-lt"/>
              <a:buAutoNum type="arabicPeriod"/>
            </a:pPr>
            <a:r>
              <a:rPr lang="en-US" dirty="0" smtClean="0"/>
              <a:t>If </a:t>
            </a:r>
            <a:r>
              <a:rPr lang="en-US" dirty="0"/>
              <a:t>(TEMP → DATA is equal to DATA)</a:t>
            </a:r>
          </a:p>
          <a:p>
            <a:pPr marL="301943" lvl="1" indent="0">
              <a:buNone/>
            </a:pPr>
            <a:r>
              <a:rPr lang="en-US" dirty="0" smtClean="0"/>
              <a:t>	(</a:t>
            </a:r>
            <a:r>
              <a:rPr lang="en-US" i="1" dirty="0"/>
              <a:t>a</a:t>
            </a:r>
            <a:r>
              <a:rPr lang="en-US" dirty="0"/>
              <a:t>) Display “The data is found at POS”</a:t>
            </a:r>
          </a:p>
          <a:p>
            <a:pPr marL="301943" lvl="1" indent="0">
              <a:buNone/>
            </a:pPr>
            <a:r>
              <a:rPr lang="en-US" dirty="0" smtClean="0"/>
              <a:t>	(</a:t>
            </a:r>
            <a:r>
              <a:rPr lang="en-US" i="1" dirty="0"/>
              <a:t>b</a:t>
            </a:r>
            <a:r>
              <a:rPr lang="en-US" dirty="0"/>
              <a:t>) Exit</a:t>
            </a:r>
          </a:p>
          <a:p>
            <a:pPr marL="457200" indent="-457200">
              <a:buFont typeface="+mj-lt"/>
              <a:buAutoNum type="arabicPeriod"/>
            </a:pPr>
            <a:r>
              <a:rPr lang="en-US" dirty="0" smtClean="0"/>
              <a:t>TEMP </a:t>
            </a:r>
            <a:r>
              <a:rPr lang="en-US" dirty="0"/>
              <a:t>= TEMP → Next</a:t>
            </a:r>
          </a:p>
          <a:p>
            <a:pPr marL="457200" indent="-457200">
              <a:buFont typeface="+mj-lt"/>
              <a:buAutoNum type="arabicPeriod"/>
            </a:pPr>
            <a:r>
              <a:rPr lang="en-US" dirty="0" smtClean="0"/>
              <a:t>POS </a:t>
            </a:r>
            <a:r>
              <a:rPr lang="en-US" dirty="0"/>
              <a:t>= POS+1</a:t>
            </a:r>
          </a:p>
          <a:p>
            <a:pPr marL="457200" indent="-457200">
              <a:buFont typeface="+mj-lt"/>
              <a:buAutoNum type="arabicPeriod"/>
            </a:pPr>
            <a:r>
              <a:rPr lang="en-US" dirty="0" smtClean="0"/>
              <a:t>If </a:t>
            </a:r>
            <a:r>
              <a:rPr lang="en-US" dirty="0"/>
              <a:t>(TEMP is equal to NULL)</a:t>
            </a:r>
          </a:p>
          <a:p>
            <a:pPr marL="301943" lvl="1" indent="0">
              <a:buNone/>
            </a:pPr>
            <a:r>
              <a:rPr lang="en-US" dirty="0" smtClean="0"/>
              <a:t>	(</a:t>
            </a:r>
            <a:r>
              <a:rPr lang="en-US" i="1" dirty="0"/>
              <a:t>a</a:t>
            </a:r>
            <a:r>
              <a:rPr lang="en-US" dirty="0"/>
              <a:t>) Display “The data is not found in the list”</a:t>
            </a:r>
          </a:p>
          <a:p>
            <a:pPr marL="457200" indent="-457200">
              <a:buFont typeface="+mj-lt"/>
              <a:buAutoNum type="arabicPeriod"/>
            </a:pPr>
            <a:r>
              <a:rPr lang="en-US" dirty="0" smtClean="0"/>
              <a:t>Exit</a:t>
            </a:r>
            <a:endParaRPr lang="en-US" dirty="0"/>
          </a:p>
        </p:txBody>
      </p:sp>
    </p:spTree>
    <p:extLst>
      <p:ext uri="{BB962C8B-B14F-4D97-AF65-F5344CB8AC3E}">
        <p14:creationId xmlns:p14="http://schemas.microsoft.com/office/powerpoint/2010/main" val="971203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50838"/>
            <a:ext cx="8229600" cy="944562"/>
          </a:xfrm>
        </p:spPr>
        <p:txBody>
          <a:bodyPr>
            <a:normAutofit/>
          </a:bodyPr>
          <a:lstStyle/>
          <a:p>
            <a:r>
              <a:rPr lang="en-US" b="1" dirty="0" smtClean="0"/>
              <a:t>Insertion in link list</a:t>
            </a:r>
            <a:endParaRPr lang="en-US" b="1" dirty="0"/>
          </a:p>
        </p:txBody>
      </p:sp>
      <p:sp>
        <p:nvSpPr>
          <p:cNvPr id="3" name="Content Placeholder 2"/>
          <p:cNvSpPr>
            <a:spLocks noGrp="1"/>
          </p:cNvSpPr>
          <p:nvPr>
            <p:ph idx="1"/>
          </p:nvPr>
        </p:nvSpPr>
        <p:spPr>
          <a:xfrm>
            <a:off x="1752600" y="2179638"/>
            <a:ext cx="8229600" cy="2163763"/>
          </a:xfrm>
        </p:spPr>
        <p:txBody>
          <a:bodyPr>
            <a:noAutofit/>
          </a:bodyPr>
          <a:lstStyle/>
          <a:p>
            <a:pPr marL="342900" lvl="1" indent="-342900">
              <a:buNone/>
            </a:pPr>
            <a:r>
              <a:rPr lang="en-US" sz="2400" dirty="0" smtClean="0">
                <a:latin typeface="+mj-lt"/>
              </a:rPr>
              <a:t>01- Insert </a:t>
            </a:r>
            <a:r>
              <a:rPr lang="en-US" sz="2400" dirty="0">
                <a:latin typeface="+mj-lt"/>
              </a:rPr>
              <a:t>a</a:t>
            </a:r>
            <a:r>
              <a:rPr lang="en-US" sz="2400" dirty="0" smtClean="0">
                <a:latin typeface="+mj-lt"/>
              </a:rPr>
              <a:t>s </a:t>
            </a:r>
            <a:r>
              <a:rPr lang="en-US" sz="2400" dirty="0">
                <a:latin typeface="+mj-lt"/>
              </a:rPr>
              <a:t>the new first </a:t>
            </a:r>
            <a:r>
              <a:rPr lang="en-US" sz="2400" dirty="0" smtClean="0">
                <a:latin typeface="+mj-lt"/>
              </a:rPr>
              <a:t>node</a:t>
            </a:r>
            <a:endParaRPr lang="en-US" sz="2400" dirty="0">
              <a:latin typeface="+mj-lt"/>
            </a:endParaRPr>
          </a:p>
          <a:p>
            <a:pPr>
              <a:buNone/>
            </a:pPr>
            <a:endParaRPr lang="en-US" sz="2400" dirty="0">
              <a:latin typeface="+mj-lt"/>
            </a:endParaRPr>
          </a:p>
          <a:p>
            <a:pPr marL="342900" lvl="1" indent="-342900">
              <a:buNone/>
            </a:pPr>
            <a:r>
              <a:rPr lang="en-US" sz="2400" dirty="0">
                <a:latin typeface="+mj-lt"/>
              </a:rPr>
              <a:t>02- Insert as the new last </a:t>
            </a:r>
            <a:r>
              <a:rPr lang="en-US" sz="2400" dirty="0" smtClean="0">
                <a:latin typeface="+mj-lt"/>
              </a:rPr>
              <a:t>node</a:t>
            </a:r>
            <a:endParaRPr lang="en-US" sz="2400" dirty="0">
              <a:latin typeface="+mj-lt"/>
            </a:endParaRPr>
          </a:p>
          <a:p>
            <a:pPr>
              <a:buNone/>
            </a:pPr>
            <a:endParaRPr lang="en-US" sz="2400" dirty="0">
              <a:latin typeface="+mj-lt"/>
            </a:endParaRPr>
          </a:p>
          <a:p>
            <a:pPr>
              <a:buNone/>
            </a:pPr>
            <a:r>
              <a:rPr lang="en-US" sz="2400" dirty="0">
                <a:latin typeface="+mj-lt"/>
              </a:rPr>
              <a:t>03- Insert after specified number of nodes</a:t>
            </a:r>
          </a:p>
        </p:txBody>
      </p:sp>
    </p:spTree>
    <p:extLst>
      <p:ext uri="{BB962C8B-B14F-4D97-AF65-F5344CB8AC3E}">
        <p14:creationId xmlns:p14="http://schemas.microsoft.com/office/powerpoint/2010/main" val="1574106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981200" y="332510"/>
            <a:ext cx="8229600" cy="810491"/>
          </a:xfrm>
        </p:spPr>
        <p:txBody>
          <a:bodyPr>
            <a:noAutofit/>
          </a:bodyPr>
          <a:lstStyle/>
          <a:p>
            <a:pPr marL="342900" lvl="1" indent="-342900"/>
            <a:r>
              <a:rPr lang="en-US" sz="4400" b="1" dirty="0">
                <a:solidFill>
                  <a:schemeClr val="bg1"/>
                </a:solidFill>
                <a:latin typeface="+mj-lt"/>
              </a:rPr>
              <a:t>01- Insert as the new first node</a:t>
            </a:r>
          </a:p>
        </p:txBody>
      </p:sp>
      <p:sp>
        <p:nvSpPr>
          <p:cNvPr id="22531" name="Rectangle 3"/>
          <p:cNvSpPr>
            <a:spLocks noGrp="1" noChangeArrowheads="1"/>
          </p:cNvSpPr>
          <p:nvPr>
            <p:ph idx="1"/>
          </p:nvPr>
        </p:nvSpPr>
        <p:spPr>
          <a:xfrm>
            <a:off x="1828801" y="2286000"/>
            <a:ext cx="8608291" cy="3450696"/>
          </a:xfrm>
        </p:spPr>
        <p:txBody>
          <a:bodyPr>
            <a:normAutofit/>
          </a:bodyPr>
          <a:lstStyle/>
          <a:p>
            <a:pPr>
              <a:buFont typeface="Wingdings" pitchFamily="2" charset="2"/>
              <a:buChar char="Ø"/>
            </a:pPr>
            <a:r>
              <a:rPr lang="en-US" sz="2800" dirty="0"/>
              <a:t>Steps</a:t>
            </a:r>
            <a:r>
              <a:rPr lang="en-US" sz="2800" dirty="0" smtClean="0"/>
              <a:t>:</a:t>
            </a:r>
          </a:p>
          <a:p>
            <a:pPr>
              <a:buFont typeface="Wingdings" pitchFamily="2" charset="2"/>
              <a:buChar char="Ø"/>
            </a:pPr>
            <a:endParaRPr lang="en-US" sz="2800" dirty="0"/>
          </a:p>
          <a:p>
            <a:pPr lvl="1">
              <a:buFont typeface="Wingdings" pitchFamily="2" charset="2"/>
              <a:buChar char="§"/>
            </a:pPr>
            <a:r>
              <a:rPr lang="en-US" sz="2400" dirty="0"/>
              <a:t>Create a Node</a:t>
            </a:r>
          </a:p>
          <a:p>
            <a:pPr lvl="1">
              <a:buFont typeface="Wingdings" pitchFamily="2" charset="2"/>
              <a:buChar char="§"/>
            </a:pPr>
            <a:r>
              <a:rPr lang="en-US" sz="2400" dirty="0"/>
              <a:t>Set the node data Values</a:t>
            </a:r>
          </a:p>
          <a:p>
            <a:pPr lvl="1">
              <a:buFont typeface="Wingdings" pitchFamily="2" charset="2"/>
              <a:buChar char="§"/>
            </a:pPr>
            <a:r>
              <a:rPr lang="en-US" sz="2400" dirty="0"/>
              <a:t>Connect the pointers</a:t>
            </a:r>
          </a:p>
        </p:txBody>
      </p:sp>
    </p:spTree>
    <p:extLst>
      <p:ext uri="{BB962C8B-B14F-4D97-AF65-F5344CB8AC3E}">
        <p14:creationId xmlns:p14="http://schemas.microsoft.com/office/powerpoint/2010/main" val="3672850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27038"/>
            <a:ext cx="8229600" cy="639762"/>
          </a:xfrm>
        </p:spPr>
        <p:txBody>
          <a:bodyPr>
            <a:noAutofit/>
          </a:bodyPr>
          <a:lstStyle/>
          <a:p>
            <a:pPr marL="342900" lvl="1" indent="-342900"/>
            <a:r>
              <a:rPr lang="en-US" sz="4400" b="1" dirty="0">
                <a:solidFill>
                  <a:srgbClr val="FF0000"/>
                </a:solidFill>
                <a:latin typeface="+mj-lt"/>
              </a:rPr>
              <a:t>01- Insert as the new first node</a:t>
            </a:r>
          </a:p>
        </p:txBody>
      </p:sp>
      <p:pic>
        <p:nvPicPr>
          <p:cNvPr id="4" name="Content Placeholder 3" descr="image006.gif"/>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981201" y="2262981"/>
            <a:ext cx="7696199" cy="3528219"/>
          </a:xfrm>
          <a:prstGeom prst="rect">
            <a:avLst/>
          </a:prstGeom>
          <a:noFill/>
          <a:ln>
            <a:noFill/>
          </a:ln>
        </p:spPr>
      </p:pic>
    </p:spTree>
    <p:extLst>
      <p:ext uri="{BB962C8B-B14F-4D97-AF65-F5344CB8AC3E}">
        <p14:creationId xmlns:p14="http://schemas.microsoft.com/office/powerpoint/2010/main" val="29143479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50838"/>
            <a:ext cx="8610600" cy="1020762"/>
          </a:xfrm>
        </p:spPr>
        <p:txBody>
          <a:bodyPr>
            <a:normAutofit/>
          </a:bodyPr>
          <a:lstStyle/>
          <a:p>
            <a:r>
              <a:rPr lang="en-US" b="1" dirty="0" smtClean="0"/>
              <a:t>Algorithm</a:t>
            </a:r>
            <a:endParaRPr lang="en-US" dirty="0"/>
          </a:p>
        </p:txBody>
      </p:sp>
      <p:sp>
        <p:nvSpPr>
          <p:cNvPr id="3" name="Content Placeholder 2"/>
          <p:cNvSpPr>
            <a:spLocks noGrp="1"/>
          </p:cNvSpPr>
          <p:nvPr>
            <p:ph idx="1"/>
          </p:nvPr>
        </p:nvSpPr>
        <p:spPr>
          <a:xfrm>
            <a:off x="1752600" y="2057400"/>
            <a:ext cx="8686800" cy="4191000"/>
          </a:xfrm>
        </p:spPr>
        <p:txBody>
          <a:bodyPr>
            <a:normAutofit/>
          </a:bodyPr>
          <a:lstStyle/>
          <a:p>
            <a:pPr>
              <a:buFont typeface="Wingdings" pitchFamily="2" charset="2"/>
              <a:buChar char="Ø"/>
            </a:pPr>
            <a:r>
              <a:rPr lang="en-US" sz="2800" b="1" dirty="0"/>
              <a:t>Insert a Node at the </a:t>
            </a:r>
            <a:r>
              <a:rPr lang="en-US" sz="2800" b="1" dirty="0" smtClean="0"/>
              <a:t>beginning</a:t>
            </a:r>
          </a:p>
          <a:p>
            <a:pPr marL="759143" lvl="1" indent="-457200">
              <a:buFont typeface="+mj-lt"/>
              <a:buAutoNum type="arabicPeriod"/>
            </a:pPr>
            <a:r>
              <a:rPr lang="en-US" sz="2400" dirty="0" smtClean="0"/>
              <a:t>Input </a:t>
            </a:r>
            <a:r>
              <a:rPr lang="en-US" sz="2400" dirty="0"/>
              <a:t>DATA to be inserted</a:t>
            </a:r>
          </a:p>
          <a:p>
            <a:pPr marL="759143" lvl="1" indent="-457200">
              <a:buFont typeface="+mj-lt"/>
              <a:buAutoNum type="arabicPeriod"/>
            </a:pPr>
            <a:r>
              <a:rPr lang="en-US" sz="2400" dirty="0" smtClean="0"/>
              <a:t>Create </a:t>
            </a:r>
            <a:r>
              <a:rPr lang="en-US" sz="2400" dirty="0"/>
              <a:t>a </a:t>
            </a:r>
            <a:r>
              <a:rPr lang="en-US" sz="2400" dirty="0" err="1"/>
              <a:t>NewNode</a:t>
            </a:r>
            <a:endParaRPr lang="en-US" sz="2400" dirty="0"/>
          </a:p>
          <a:p>
            <a:pPr marL="759143" lvl="1" indent="-457200">
              <a:buFont typeface="+mj-lt"/>
              <a:buAutoNum type="arabicPeriod"/>
            </a:pPr>
            <a:r>
              <a:rPr lang="en-US" sz="2400" dirty="0" err="1" smtClean="0"/>
              <a:t>NewNode</a:t>
            </a:r>
            <a:r>
              <a:rPr lang="en-US" sz="2400" dirty="0" smtClean="0"/>
              <a:t> </a:t>
            </a:r>
            <a:r>
              <a:rPr lang="en-US" sz="2400" dirty="0"/>
              <a:t>→ DATA = DATA</a:t>
            </a:r>
          </a:p>
          <a:p>
            <a:pPr marL="759143" lvl="1" indent="-457200">
              <a:buFont typeface="+mj-lt"/>
              <a:buAutoNum type="arabicPeriod"/>
            </a:pPr>
            <a:r>
              <a:rPr lang="en-US" sz="2400" dirty="0" smtClean="0"/>
              <a:t>If </a:t>
            </a:r>
            <a:r>
              <a:rPr lang="en-US" sz="2400" dirty="0"/>
              <a:t>(</a:t>
            </a:r>
            <a:r>
              <a:rPr lang="en-US" sz="2400" dirty="0" smtClean="0"/>
              <a:t>START </a:t>
            </a:r>
            <a:r>
              <a:rPr lang="en-US" sz="2400" dirty="0"/>
              <a:t>equal to NULL)</a:t>
            </a:r>
          </a:p>
          <a:p>
            <a:pPr marL="301943" lvl="1" indent="0">
              <a:buNone/>
            </a:pPr>
            <a:r>
              <a:rPr lang="en-US" sz="2400" dirty="0" smtClean="0"/>
              <a:t>	(</a:t>
            </a:r>
            <a:r>
              <a:rPr lang="en-US" sz="2400" i="1" dirty="0"/>
              <a:t>a</a:t>
            </a:r>
            <a:r>
              <a:rPr lang="en-US" sz="2400" dirty="0"/>
              <a:t>) </a:t>
            </a:r>
            <a:r>
              <a:rPr lang="en-US" sz="2400" dirty="0" err="1"/>
              <a:t>NewNode</a:t>
            </a:r>
            <a:r>
              <a:rPr lang="en-US" sz="2400" dirty="0"/>
              <a:t> → Link = NULL</a:t>
            </a:r>
          </a:p>
          <a:p>
            <a:pPr marL="301943" lvl="1" indent="0">
              <a:buNone/>
            </a:pPr>
            <a:r>
              <a:rPr lang="en-US" sz="2400" dirty="0" smtClean="0">
                <a:solidFill>
                  <a:schemeClr val="accent1"/>
                </a:solidFill>
              </a:rPr>
              <a:t>5.</a:t>
            </a:r>
            <a:r>
              <a:rPr lang="en-US" sz="2400" dirty="0" smtClean="0"/>
              <a:t>    Else</a:t>
            </a:r>
            <a:endParaRPr lang="en-US" sz="2400" dirty="0"/>
          </a:p>
          <a:p>
            <a:pPr marL="301943" lvl="1" indent="0">
              <a:buNone/>
            </a:pPr>
            <a:r>
              <a:rPr lang="en-US" sz="2400" dirty="0" smtClean="0"/>
              <a:t>	(</a:t>
            </a:r>
            <a:r>
              <a:rPr lang="en-US" sz="2400" i="1" dirty="0"/>
              <a:t>a</a:t>
            </a:r>
            <a:r>
              <a:rPr lang="en-US" sz="2400" dirty="0"/>
              <a:t>) </a:t>
            </a:r>
            <a:r>
              <a:rPr lang="en-US" sz="2400" dirty="0" err="1"/>
              <a:t>NewNode</a:t>
            </a:r>
            <a:r>
              <a:rPr lang="en-US" sz="2400" dirty="0"/>
              <a:t> → Link = START</a:t>
            </a:r>
          </a:p>
          <a:p>
            <a:pPr marL="301943" lvl="1" indent="0">
              <a:buNone/>
            </a:pPr>
            <a:r>
              <a:rPr lang="en-US" sz="2400" dirty="0">
                <a:solidFill>
                  <a:schemeClr val="accent1"/>
                </a:solidFill>
              </a:rPr>
              <a:t>6.</a:t>
            </a:r>
            <a:r>
              <a:rPr lang="en-US" sz="2400" dirty="0"/>
              <a:t> </a:t>
            </a:r>
            <a:r>
              <a:rPr lang="en-US" sz="2400" dirty="0" smtClean="0"/>
              <a:t>   START </a:t>
            </a:r>
            <a:r>
              <a:rPr lang="en-US" sz="2400" dirty="0"/>
              <a:t>= </a:t>
            </a:r>
            <a:r>
              <a:rPr lang="en-US" sz="2400" dirty="0" err="1"/>
              <a:t>NewNode</a:t>
            </a:r>
            <a:endParaRPr lang="en-US" sz="2400" dirty="0"/>
          </a:p>
          <a:p>
            <a:pPr marL="301943" lvl="1" indent="0">
              <a:buNone/>
            </a:pPr>
            <a:r>
              <a:rPr lang="en-US" sz="2400" dirty="0">
                <a:solidFill>
                  <a:schemeClr val="accent1"/>
                </a:solidFill>
              </a:rPr>
              <a:t>7</a:t>
            </a:r>
            <a:r>
              <a:rPr lang="en-US" sz="2400" dirty="0" smtClean="0">
                <a:solidFill>
                  <a:schemeClr val="accent1"/>
                </a:solidFill>
              </a:rPr>
              <a:t>.</a:t>
            </a:r>
            <a:r>
              <a:rPr lang="en-US" sz="2400" dirty="0" smtClean="0"/>
              <a:t>     Exit</a:t>
            </a:r>
            <a:endParaRPr lang="en-US" sz="2400" dirty="0"/>
          </a:p>
        </p:txBody>
      </p:sp>
    </p:spTree>
    <p:extLst>
      <p:ext uri="{BB962C8B-B14F-4D97-AF65-F5344CB8AC3E}">
        <p14:creationId xmlns:p14="http://schemas.microsoft.com/office/powerpoint/2010/main" val="3493254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mtClean="0"/>
              <a:t>Linked Lists</a:t>
            </a:r>
            <a:endParaRPr lang="en-US" dirty="0"/>
          </a:p>
        </p:txBody>
      </p:sp>
    </p:spTree>
    <p:extLst>
      <p:ext uri="{BB962C8B-B14F-4D97-AF65-F5344CB8AC3E}">
        <p14:creationId xmlns:p14="http://schemas.microsoft.com/office/powerpoint/2010/main" val="2877018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node at the end </a:t>
            </a:r>
            <a:endParaRPr lang="en-US" dirty="0"/>
          </a:p>
        </p:txBody>
      </p:sp>
      <p:pic>
        <p:nvPicPr>
          <p:cNvPr id="4" name="Content Placeholder 3" descr="image009.gif"/>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809833" y="2511592"/>
            <a:ext cx="7526671" cy="2718134"/>
          </a:xfrm>
          <a:prstGeom prst="rect">
            <a:avLst/>
          </a:prstGeom>
          <a:noFill/>
          <a:ln>
            <a:noFill/>
          </a:ln>
        </p:spPr>
      </p:pic>
    </p:spTree>
    <p:extLst>
      <p:ext uri="{BB962C8B-B14F-4D97-AF65-F5344CB8AC3E}">
        <p14:creationId xmlns:p14="http://schemas.microsoft.com/office/powerpoint/2010/main" val="2211882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8610600" cy="868362"/>
          </a:xfrm>
        </p:spPr>
        <p:txBody>
          <a:bodyPr>
            <a:normAutofit/>
          </a:bodyPr>
          <a:lstStyle/>
          <a:p>
            <a:r>
              <a:rPr lang="en-US" b="1" dirty="0" smtClean="0"/>
              <a:t>Algorithm</a:t>
            </a:r>
            <a:endParaRPr lang="en-US" dirty="0"/>
          </a:p>
        </p:txBody>
      </p:sp>
      <p:sp>
        <p:nvSpPr>
          <p:cNvPr id="3" name="Content Placeholder 2"/>
          <p:cNvSpPr>
            <a:spLocks noGrp="1"/>
          </p:cNvSpPr>
          <p:nvPr>
            <p:ph idx="1"/>
          </p:nvPr>
        </p:nvSpPr>
        <p:spPr>
          <a:xfrm>
            <a:off x="1600201" y="1359569"/>
            <a:ext cx="8610599" cy="4724399"/>
          </a:xfrm>
        </p:spPr>
        <p:txBody>
          <a:bodyPr>
            <a:noAutofit/>
          </a:bodyPr>
          <a:lstStyle/>
          <a:p>
            <a:pPr>
              <a:buFont typeface="Wingdings" pitchFamily="2" charset="2"/>
              <a:buChar char="Ø"/>
            </a:pPr>
            <a:r>
              <a:rPr lang="en-US" sz="1800" b="1" dirty="0"/>
              <a:t>Insert a Node at the end</a:t>
            </a:r>
          </a:p>
          <a:p>
            <a:pPr marL="457200" indent="-457200">
              <a:buFont typeface="+mj-lt"/>
              <a:buAutoNum type="arabicPeriod"/>
            </a:pPr>
            <a:r>
              <a:rPr lang="en-US" sz="1800" dirty="0" smtClean="0"/>
              <a:t>Input </a:t>
            </a:r>
            <a:r>
              <a:rPr lang="en-US" sz="1800" dirty="0"/>
              <a:t>DATA to be inserted</a:t>
            </a:r>
          </a:p>
          <a:p>
            <a:pPr marL="457200" indent="-457200">
              <a:buFont typeface="+mj-lt"/>
              <a:buAutoNum type="arabicPeriod"/>
            </a:pPr>
            <a:r>
              <a:rPr lang="en-US" sz="1800" dirty="0" smtClean="0"/>
              <a:t>Create </a:t>
            </a:r>
            <a:r>
              <a:rPr lang="en-US" sz="1800" dirty="0"/>
              <a:t>a </a:t>
            </a:r>
            <a:r>
              <a:rPr lang="en-US" sz="1800" dirty="0" err="1"/>
              <a:t>NewNode</a:t>
            </a:r>
            <a:endParaRPr lang="en-US" sz="1800" dirty="0"/>
          </a:p>
          <a:p>
            <a:pPr marL="457200" indent="-457200">
              <a:buFont typeface="+mj-lt"/>
              <a:buAutoNum type="arabicPeriod"/>
            </a:pPr>
            <a:r>
              <a:rPr lang="en-US" sz="1800" dirty="0" err="1" smtClean="0"/>
              <a:t>NewNode</a:t>
            </a:r>
            <a:r>
              <a:rPr lang="en-US" sz="1800" dirty="0" smtClean="0"/>
              <a:t> </a:t>
            </a:r>
            <a:r>
              <a:rPr lang="en-US" sz="1800" dirty="0"/>
              <a:t>→ DATA = DATA</a:t>
            </a:r>
          </a:p>
          <a:p>
            <a:pPr marL="457200" indent="-457200">
              <a:buFont typeface="+mj-lt"/>
              <a:buAutoNum type="arabicPeriod"/>
            </a:pPr>
            <a:r>
              <a:rPr lang="en-US" sz="1800" dirty="0" err="1" smtClean="0"/>
              <a:t>NewNode</a:t>
            </a:r>
            <a:r>
              <a:rPr lang="en-US" sz="1800" dirty="0" smtClean="0"/>
              <a:t> </a:t>
            </a:r>
            <a:r>
              <a:rPr lang="en-US" sz="1800" dirty="0"/>
              <a:t>→ Next = NULL</a:t>
            </a:r>
          </a:p>
          <a:p>
            <a:pPr marL="457200" indent="-457200">
              <a:buFont typeface="+mj-lt"/>
              <a:buAutoNum type="arabicPeriod"/>
            </a:pPr>
            <a:r>
              <a:rPr lang="en-US" sz="1800" dirty="0" smtClean="0"/>
              <a:t>If </a:t>
            </a:r>
            <a:r>
              <a:rPr lang="en-US" sz="1800" dirty="0"/>
              <a:t>(SATRT equal to NULL)</a:t>
            </a:r>
          </a:p>
          <a:p>
            <a:pPr marL="457200" indent="-457200">
              <a:buFont typeface="+mj-lt"/>
              <a:buAutoNum type="arabicPeriod"/>
            </a:pPr>
            <a:r>
              <a:rPr lang="en-US" sz="1800" dirty="0" smtClean="0"/>
              <a:t>	(</a:t>
            </a:r>
            <a:r>
              <a:rPr lang="en-US" sz="1800" i="1" dirty="0"/>
              <a:t>a</a:t>
            </a:r>
            <a:r>
              <a:rPr lang="en-US" sz="1800" dirty="0"/>
              <a:t>) START = </a:t>
            </a:r>
            <a:r>
              <a:rPr lang="en-US" sz="1800" dirty="0" err="1" smtClean="0"/>
              <a:t>NewNode</a:t>
            </a:r>
            <a:endParaRPr lang="en-US" sz="1800" dirty="0" smtClean="0"/>
          </a:p>
          <a:p>
            <a:pPr marL="457200" indent="-457200">
              <a:buFont typeface="+mj-lt"/>
              <a:buAutoNum type="arabicPeriod"/>
            </a:pPr>
            <a:r>
              <a:rPr lang="en-US" sz="1800" dirty="0" smtClean="0"/>
              <a:t>Else</a:t>
            </a:r>
            <a:endParaRPr lang="en-US" sz="1800" dirty="0"/>
          </a:p>
          <a:p>
            <a:pPr marL="457200" indent="-457200">
              <a:buFont typeface="+mj-lt"/>
              <a:buAutoNum type="arabicPeriod"/>
            </a:pPr>
            <a:r>
              <a:rPr lang="en-US" sz="1800" dirty="0" smtClean="0"/>
              <a:t>	(</a:t>
            </a:r>
            <a:r>
              <a:rPr lang="en-US" sz="1800" i="1" dirty="0"/>
              <a:t>a</a:t>
            </a:r>
            <a:r>
              <a:rPr lang="en-US" sz="1800" dirty="0"/>
              <a:t>) TEMP = START</a:t>
            </a:r>
          </a:p>
          <a:p>
            <a:pPr marL="457200" indent="-457200">
              <a:buFont typeface="+mj-lt"/>
              <a:buAutoNum type="arabicPeriod"/>
            </a:pPr>
            <a:r>
              <a:rPr lang="en-US" sz="1800" dirty="0" smtClean="0"/>
              <a:t>	(</a:t>
            </a:r>
            <a:r>
              <a:rPr lang="en-US" sz="1800" i="1" dirty="0"/>
              <a:t>b</a:t>
            </a:r>
            <a:r>
              <a:rPr lang="en-US" sz="1800" dirty="0"/>
              <a:t>) While (TEMP → Next </a:t>
            </a:r>
            <a:r>
              <a:rPr lang="en-US" sz="1800" dirty="0" smtClean="0"/>
              <a:t>!=</a:t>
            </a:r>
            <a:r>
              <a:rPr lang="en-US" sz="1800" dirty="0" smtClean="0"/>
              <a:t> </a:t>
            </a:r>
            <a:r>
              <a:rPr lang="en-US" sz="1800" dirty="0"/>
              <a:t>NULL)</a:t>
            </a:r>
          </a:p>
          <a:p>
            <a:pPr marL="457200" indent="-457200">
              <a:buFont typeface="+mj-lt"/>
              <a:buAutoNum type="arabicPeriod"/>
            </a:pPr>
            <a:r>
              <a:rPr lang="en-US" sz="1800" dirty="0" smtClean="0"/>
              <a:t>		(</a:t>
            </a:r>
            <a:r>
              <a:rPr lang="en-US" sz="1800" i="1" dirty="0"/>
              <a:t>i</a:t>
            </a:r>
            <a:r>
              <a:rPr lang="en-US" sz="1800" dirty="0"/>
              <a:t>) TEMP = TEMP → Next</a:t>
            </a:r>
          </a:p>
          <a:p>
            <a:pPr marL="457200" indent="-457200">
              <a:buFont typeface="+mj-lt"/>
              <a:buAutoNum type="arabicPeriod"/>
            </a:pPr>
            <a:r>
              <a:rPr lang="en-US" sz="1800" dirty="0" smtClean="0"/>
              <a:t>TEMP </a:t>
            </a:r>
            <a:r>
              <a:rPr lang="en-US" sz="1800" dirty="0"/>
              <a:t>→ Next = </a:t>
            </a:r>
            <a:r>
              <a:rPr lang="en-US" sz="1800" dirty="0" err="1"/>
              <a:t>NewNode</a:t>
            </a:r>
            <a:endParaRPr lang="en-US" sz="1800" dirty="0"/>
          </a:p>
          <a:p>
            <a:pPr marL="457200" indent="-457200">
              <a:buFont typeface="+mj-lt"/>
              <a:buAutoNum type="arabicPeriod"/>
            </a:pPr>
            <a:r>
              <a:rPr lang="en-US" sz="1800" dirty="0" smtClean="0"/>
              <a:t>Exit</a:t>
            </a:r>
            <a:endParaRPr lang="en-US" sz="1800" dirty="0"/>
          </a:p>
        </p:txBody>
      </p:sp>
    </p:spTree>
    <p:extLst>
      <p:ext uri="{BB962C8B-B14F-4D97-AF65-F5344CB8AC3E}">
        <p14:creationId xmlns:p14="http://schemas.microsoft.com/office/powerpoint/2010/main" val="2805686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600199" y="211182"/>
            <a:ext cx="9053492" cy="4086224"/>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1683532" y="4114800"/>
            <a:ext cx="8886825" cy="2743200"/>
          </a:xfrm>
          <a:prstGeom prst="rect">
            <a:avLst/>
          </a:prstGeom>
          <a:noFill/>
          <a:ln w="9525">
            <a:noFill/>
            <a:miter lim="800000"/>
            <a:headEnd/>
            <a:tailEnd/>
          </a:ln>
          <a:effectLst/>
        </p:spPr>
      </p:pic>
    </p:spTree>
    <p:extLst>
      <p:ext uri="{BB962C8B-B14F-4D97-AF65-F5344CB8AC3E}">
        <p14:creationId xmlns:p14="http://schemas.microsoft.com/office/powerpoint/2010/main" val="2353808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58762"/>
            <a:ext cx="8610600" cy="655638"/>
          </a:xfrm>
        </p:spPr>
        <p:txBody>
          <a:bodyPr>
            <a:normAutofit/>
          </a:bodyPr>
          <a:lstStyle/>
          <a:p>
            <a:r>
              <a:rPr lang="en-US" sz="3600" b="1" dirty="0"/>
              <a:t>03- Insert after specified number of nodes</a:t>
            </a:r>
            <a:endParaRPr lang="en-US" sz="3600" dirty="0"/>
          </a:p>
        </p:txBody>
      </p:sp>
      <p:pic>
        <p:nvPicPr>
          <p:cNvPr id="8" name="Picture 7" descr="image010.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0" y="1676400"/>
            <a:ext cx="10226040" cy="4312920"/>
          </a:xfrm>
          <a:prstGeom prst="rect">
            <a:avLst/>
          </a:prstGeom>
          <a:noFill/>
          <a:ln>
            <a:noFill/>
          </a:ln>
        </p:spPr>
      </p:pic>
    </p:spTree>
    <p:extLst>
      <p:ext uri="{BB962C8B-B14F-4D97-AF65-F5344CB8AC3E}">
        <p14:creationId xmlns:p14="http://schemas.microsoft.com/office/powerpoint/2010/main" val="23205214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8610600" cy="792162"/>
          </a:xfrm>
        </p:spPr>
        <p:txBody>
          <a:bodyPr>
            <a:normAutofit/>
          </a:bodyPr>
          <a:lstStyle/>
          <a:p>
            <a:r>
              <a:rPr lang="en-US" b="1" dirty="0" smtClean="0"/>
              <a:t>Algorithm</a:t>
            </a:r>
            <a:endParaRPr lang="en-US" dirty="0"/>
          </a:p>
        </p:txBody>
      </p:sp>
      <p:sp>
        <p:nvSpPr>
          <p:cNvPr id="3" name="Content Placeholder 2"/>
          <p:cNvSpPr>
            <a:spLocks noGrp="1"/>
          </p:cNvSpPr>
          <p:nvPr>
            <p:ph idx="1"/>
          </p:nvPr>
        </p:nvSpPr>
        <p:spPr>
          <a:xfrm>
            <a:off x="1600200" y="1379220"/>
            <a:ext cx="9944100" cy="5478780"/>
          </a:xfrm>
        </p:spPr>
        <p:txBody>
          <a:bodyPr>
            <a:normAutofit/>
          </a:bodyPr>
          <a:lstStyle/>
          <a:p>
            <a:pPr>
              <a:buFont typeface="Wingdings" pitchFamily="2" charset="2"/>
              <a:buChar char="Ø"/>
            </a:pPr>
            <a:r>
              <a:rPr lang="en-US" b="1" dirty="0"/>
              <a:t>Insert a Node at any specified position</a:t>
            </a:r>
          </a:p>
          <a:p>
            <a:pPr marL="0" indent="0">
              <a:buNone/>
            </a:pPr>
            <a:r>
              <a:rPr lang="en-US" dirty="0" smtClean="0"/>
              <a:t> Create </a:t>
            </a:r>
            <a:r>
              <a:rPr lang="en-US" dirty="0"/>
              <a:t>a New Node</a:t>
            </a:r>
          </a:p>
          <a:p>
            <a:pPr marL="0" indent="0">
              <a:buNone/>
            </a:pPr>
            <a:r>
              <a:rPr lang="en-US" dirty="0" smtClean="0"/>
              <a:t>    </a:t>
            </a:r>
            <a:r>
              <a:rPr lang="en-US" dirty="0" err="1" smtClean="0"/>
              <a:t>NewNode</a:t>
            </a:r>
            <a:r>
              <a:rPr lang="en-US" dirty="0" smtClean="0"/>
              <a:t> </a:t>
            </a:r>
            <a:r>
              <a:rPr lang="en-US" dirty="0"/>
              <a:t>→ DATA = DATA</a:t>
            </a:r>
          </a:p>
          <a:p>
            <a:pPr marL="0" indent="0">
              <a:buNone/>
            </a:pPr>
            <a:r>
              <a:rPr lang="en-US" dirty="0" smtClean="0"/>
              <a:t>   </a:t>
            </a:r>
            <a:r>
              <a:rPr lang="en-US" dirty="0" err="1" smtClean="0"/>
              <a:t>NewNode</a:t>
            </a:r>
            <a:r>
              <a:rPr lang="en-US" dirty="0" smtClean="0"/>
              <a:t> </a:t>
            </a:r>
            <a:r>
              <a:rPr lang="en-US" dirty="0"/>
              <a:t>→ Next = TEMP </a:t>
            </a:r>
            <a:r>
              <a:rPr lang="en-US" dirty="0" smtClean="0"/>
              <a:t>→ Next</a:t>
            </a:r>
          </a:p>
          <a:p>
            <a:pPr marL="0" indent="0">
              <a:buNone/>
            </a:pPr>
            <a:r>
              <a:rPr lang="en-US" dirty="0" smtClean="0">
                <a:solidFill>
                  <a:schemeClr val="accent1"/>
                </a:solidFill>
              </a:rPr>
              <a:t>    </a:t>
            </a:r>
            <a:r>
              <a:rPr lang="en-US" dirty="0" smtClean="0"/>
              <a:t>TEMP → Next = </a:t>
            </a:r>
            <a:r>
              <a:rPr lang="en-US" dirty="0" err="1" smtClean="0"/>
              <a:t>NewNode</a:t>
            </a:r>
            <a:endParaRPr lang="en-US" dirty="0" smtClean="0"/>
          </a:p>
          <a:p>
            <a:pPr marL="0" indent="0">
              <a:buNone/>
            </a:pPr>
            <a:r>
              <a:rPr lang="en-US" dirty="0" smtClean="0">
                <a:solidFill>
                  <a:schemeClr val="accent1"/>
                </a:solidFill>
              </a:rPr>
              <a:t>   </a:t>
            </a:r>
            <a:r>
              <a:rPr lang="en-US" dirty="0" smtClean="0"/>
              <a:t>Exit</a:t>
            </a:r>
            <a:endParaRPr lang="en-US" dirty="0"/>
          </a:p>
        </p:txBody>
      </p:sp>
    </p:spTree>
    <p:extLst>
      <p:ext uri="{BB962C8B-B14F-4D97-AF65-F5344CB8AC3E}">
        <p14:creationId xmlns:p14="http://schemas.microsoft.com/office/powerpoint/2010/main" val="3872841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b="1" dirty="0"/>
              <a:t>01- Delete from front</a:t>
            </a:r>
            <a:endParaRPr lang="en-US" dirty="0"/>
          </a:p>
        </p:txBody>
      </p:sp>
      <p:sp>
        <p:nvSpPr>
          <p:cNvPr id="36867" name="Rectangle 3"/>
          <p:cNvSpPr>
            <a:spLocks noGrp="1" noChangeArrowheads="1"/>
          </p:cNvSpPr>
          <p:nvPr>
            <p:ph idx="1"/>
          </p:nvPr>
        </p:nvSpPr>
        <p:spPr>
          <a:xfrm>
            <a:off x="1828801" y="2675467"/>
            <a:ext cx="7408333" cy="3450696"/>
          </a:xfrm>
        </p:spPr>
        <p:txBody>
          <a:bodyPr/>
          <a:lstStyle/>
          <a:p>
            <a:pPr>
              <a:buFont typeface="Wingdings" pitchFamily="2" charset="2"/>
              <a:buChar char="Ø"/>
            </a:pPr>
            <a:r>
              <a:rPr lang="en-US" dirty="0"/>
              <a:t>Steps</a:t>
            </a:r>
          </a:p>
          <a:p>
            <a:pPr lvl="1">
              <a:buFont typeface="Wingdings" pitchFamily="2" charset="2"/>
              <a:buChar char="§"/>
            </a:pPr>
            <a:r>
              <a:rPr lang="en-US" dirty="0"/>
              <a:t>Break the pointer connection</a:t>
            </a:r>
          </a:p>
          <a:p>
            <a:pPr lvl="1">
              <a:buFont typeface="Wingdings" pitchFamily="2" charset="2"/>
              <a:buChar char="§"/>
            </a:pPr>
            <a:r>
              <a:rPr lang="en-US" dirty="0"/>
              <a:t>Re-connect the nodes</a:t>
            </a:r>
          </a:p>
          <a:p>
            <a:pPr lvl="1">
              <a:buFont typeface="Wingdings" pitchFamily="2" charset="2"/>
              <a:buChar char="§"/>
            </a:pPr>
            <a:r>
              <a:rPr lang="en-US" dirty="0"/>
              <a:t>Delete the node </a:t>
            </a:r>
          </a:p>
        </p:txBody>
      </p:sp>
    </p:spTree>
    <p:extLst>
      <p:ext uri="{BB962C8B-B14F-4D97-AF65-F5344CB8AC3E}">
        <p14:creationId xmlns:p14="http://schemas.microsoft.com/office/powerpoint/2010/main" val="1261268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229600" cy="914400"/>
          </a:xfrm>
        </p:spPr>
        <p:txBody>
          <a:bodyPr>
            <a:normAutofit/>
          </a:bodyPr>
          <a:lstStyle/>
          <a:p>
            <a:r>
              <a:rPr lang="en-US" b="1" dirty="0" smtClean="0"/>
              <a:t>01- Delete </a:t>
            </a:r>
            <a:r>
              <a:rPr lang="en-US" b="1" dirty="0"/>
              <a:t>from front</a:t>
            </a:r>
            <a:endParaRPr lang="en-US" dirty="0"/>
          </a:p>
        </p:txBody>
      </p:sp>
      <p:sp>
        <p:nvSpPr>
          <p:cNvPr id="3" name="Content Placeholder 2"/>
          <p:cNvSpPr>
            <a:spLocks noGrp="1"/>
          </p:cNvSpPr>
          <p:nvPr>
            <p:ph idx="1"/>
          </p:nvPr>
        </p:nvSpPr>
        <p:spPr>
          <a:xfrm>
            <a:off x="1676400" y="1906923"/>
            <a:ext cx="8686800" cy="4068763"/>
          </a:xfrm>
        </p:spPr>
        <p:txBody>
          <a:bodyPr>
            <a:noAutofit/>
          </a:bodyPr>
          <a:lstStyle/>
          <a:p>
            <a:pPr>
              <a:buFont typeface="Wingdings" pitchFamily="2" charset="2"/>
              <a:buChar char="§"/>
            </a:pPr>
            <a:endParaRPr lang="en-US" sz="2200" dirty="0"/>
          </a:p>
          <a:p>
            <a:pPr>
              <a:buFont typeface="Wingdings" pitchFamily="2" charset="2"/>
              <a:buChar char="§"/>
            </a:pPr>
            <a:r>
              <a:rPr lang="en-US" sz="2200" dirty="0"/>
              <a:t>temp = head;				// transfer the address of 'head' 					to 'temp‘</a:t>
            </a:r>
          </a:p>
          <a:p>
            <a:pPr>
              <a:buFont typeface="Wingdings" pitchFamily="2" charset="2"/>
              <a:buChar char="§"/>
            </a:pPr>
            <a:endParaRPr lang="en-US" sz="2200" dirty="0"/>
          </a:p>
          <a:p>
            <a:pPr>
              <a:buFont typeface="Wingdings" pitchFamily="2" charset="2"/>
              <a:buChar char="§"/>
            </a:pPr>
            <a:r>
              <a:rPr lang="en-US" sz="2200" dirty="0"/>
              <a:t>head = temp-&gt;next;      			// transfer the address of 						'temp-&gt;next‘ to 'head</a:t>
            </a:r>
            <a:r>
              <a:rPr lang="en-US" sz="2200" dirty="0" smtClean="0"/>
              <a:t>‘</a:t>
            </a:r>
            <a:endParaRPr lang="en-US" sz="2200" dirty="0"/>
          </a:p>
          <a:p>
            <a:pPr>
              <a:buFont typeface="Wingdings" pitchFamily="2" charset="2"/>
              <a:buChar char="§"/>
            </a:pPr>
            <a:r>
              <a:rPr lang="en-US" sz="2200" dirty="0"/>
              <a:t>free(temp);</a:t>
            </a:r>
          </a:p>
        </p:txBody>
      </p:sp>
    </p:spTree>
    <p:extLst>
      <p:ext uri="{BB962C8B-B14F-4D97-AF65-F5344CB8AC3E}">
        <p14:creationId xmlns:p14="http://schemas.microsoft.com/office/powerpoint/2010/main" val="1918656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rot="10800000">
            <a:off x="2143126" y="349597"/>
            <a:ext cx="7839075" cy="2927003"/>
          </a:xfrm>
          <a:prstGeom prst="rect">
            <a:avLst/>
          </a:prstGeom>
          <a:noFill/>
          <a:ln w="9525">
            <a:noFill/>
            <a:miter lim="800000"/>
            <a:headEnd/>
            <a:tailEnd/>
          </a:ln>
          <a:effectLst/>
        </p:spPr>
      </p:pic>
    </p:spTree>
    <p:extLst>
      <p:ext uri="{BB962C8B-B14F-4D97-AF65-F5344CB8AC3E}">
        <p14:creationId xmlns:p14="http://schemas.microsoft.com/office/powerpoint/2010/main" val="371921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676400" y="228600"/>
            <a:ext cx="8839200" cy="6418414"/>
          </a:xfrm>
          <a:prstGeom prst="rect">
            <a:avLst/>
          </a:prstGeom>
          <a:noFill/>
          <a:ln w="9525">
            <a:noFill/>
            <a:miter lim="800000"/>
            <a:headEnd/>
            <a:tailEnd/>
          </a:ln>
          <a:effectLst/>
        </p:spPr>
      </p:pic>
    </p:spTree>
    <p:extLst>
      <p:ext uri="{BB962C8B-B14F-4D97-AF65-F5344CB8AC3E}">
        <p14:creationId xmlns:p14="http://schemas.microsoft.com/office/powerpoint/2010/main" val="42544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81000"/>
            <a:ext cx="8229600" cy="914400"/>
          </a:xfrm>
        </p:spPr>
        <p:txBody>
          <a:bodyPr>
            <a:normAutofit/>
          </a:bodyPr>
          <a:lstStyle/>
          <a:p>
            <a:r>
              <a:rPr lang="en-US" b="1" dirty="0" smtClean="0"/>
              <a:t>02- Delete </a:t>
            </a:r>
            <a:r>
              <a:rPr lang="en-US" b="1" dirty="0"/>
              <a:t>from back</a:t>
            </a:r>
            <a:endParaRPr lang="en-US" dirty="0"/>
          </a:p>
        </p:txBody>
      </p:sp>
      <p:pic>
        <p:nvPicPr>
          <p:cNvPr id="4" name="Content Placeholder 3" descr="image012.gif"/>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1" y="2039144"/>
            <a:ext cx="7772399" cy="2532856"/>
          </a:xfrm>
          <a:prstGeom prst="rect">
            <a:avLst/>
          </a:prstGeom>
          <a:noFill/>
          <a:ln>
            <a:noFill/>
          </a:ln>
        </p:spPr>
      </p:pic>
    </p:spTree>
    <p:extLst>
      <p:ext uri="{BB962C8B-B14F-4D97-AF65-F5344CB8AC3E}">
        <p14:creationId xmlns:p14="http://schemas.microsoft.com/office/powerpoint/2010/main" val="1091366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860"/>
            <a:ext cx="12192000" cy="6844914"/>
          </a:xfrm>
          <a:prstGeom prst="rect">
            <a:avLst/>
          </a:prstGeom>
        </p:spPr>
      </p:pic>
    </p:spTree>
    <p:extLst>
      <p:ext uri="{BB962C8B-B14F-4D97-AF65-F5344CB8AC3E}">
        <p14:creationId xmlns:p14="http://schemas.microsoft.com/office/powerpoint/2010/main" val="3995326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rot="10800000">
            <a:off x="1679238" y="1447801"/>
            <a:ext cx="8836362" cy="3819525"/>
          </a:xfrm>
          <a:prstGeom prst="rect">
            <a:avLst/>
          </a:prstGeom>
          <a:noFill/>
          <a:ln w="9525">
            <a:noFill/>
            <a:miter lim="800000"/>
            <a:headEnd/>
            <a:tailEnd/>
          </a:ln>
          <a:effectLst/>
        </p:spPr>
      </p:pic>
    </p:spTree>
    <p:extLst>
      <p:ext uri="{BB962C8B-B14F-4D97-AF65-F5344CB8AC3E}">
        <p14:creationId xmlns:p14="http://schemas.microsoft.com/office/powerpoint/2010/main" val="936616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srcRect/>
          <a:stretch>
            <a:fillRect/>
          </a:stretch>
        </p:blipFill>
        <p:spPr bwMode="auto">
          <a:xfrm rot="10800000">
            <a:off x="1676400" y="304800"/>
            <a:ext cx="8837918" cy="6419726"/>
          </a:xfrm>
          <a:prstGeom prst="rect">
            <a:avLst/>
          </a:prstGeom>
          <a:noFill/>
          <a:ln w="9525">
            <a:noFill/>
            <a:miter lim="800000"/>
            <a:headEnd/>
            <a:tailEnd/>
          </a:ln>
          <a:effectLst/>
        </p:spPr>
      </p:pic>
    </p:spTree>
    <p:extLst>
      <p:ext uri="{BB962C8B-B14F-4D97-AF65-F5344CB8AC3E}">
        <p14:creationId xmlns:p14="http://schemas.microsoft.com/office/powerpoint/2010/main" val="1448162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434" y="309472"/>
            <a:ext cx="8575766" cy="1214528"/>
          </a:xfrm>
        </p:spPr>
        <p:txBody>
          <a:bodyPr>
            <a:normAutofit fontScale="90000"/>
          </a:bodyPr>
          <a:lstStyle/>
          <a:p>
            <a:r>
              <a:rPr lang="en-US" b="1" dirty="0" smtClean="0"/>
              <a:t>03- </a:t>
            </a:r>
            <a:r>
              <a:rPr lang="en-US" b="1" dirty="0"/>
              <a:t>Delete specified number of node</a:t>
            </a:r>
            <a:endParaRPr lang="en-US" dirty="0"/>
          </a:p>
        </p:txBody>
      </p:sp>
      <p:pic>
        <p:nvPicPr>
          <p:cNvPr id="4" name="Content Placeholder 3" descr="image013.gif"/>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52559" y="2298282"/>
            <a:ext cx="11245515" cy="3364580"/>
          </a:xfrm>
          <a:prstGeom prst="rect">
            <a:avLst/>
          </a:prstGeom>
          <a:noFill/>
          <a:ln>
            <a:noFill/>
          </a:ln>
        </p:spPr>
      </p:pic>
    </p:spTree>
    <p:extLst>
      <p:ext uri="{BB962C8B-B14F-4D97-AF65-F5344CB8AC3E}">
        <p14:creationId xmlns:p14="http://schemas.microsoft.com/office/powerpoint/2010/main" val="4907037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1704975" y="1400175"/>
            <a:ext cx="8782050" cy="4057650"/>
          </a:xfrm>
          <a:prstGeom prst="rect">
            <a:avLst/>
          </a:prstGeom>
          <a:noFill/>
          <a:ln w="9525">
            <a:noFill/>
            <a:miter lim="800000"/>
            <a:headEnd/>
            <a:tailEnd/>
          </a:ln>
          <a:effectLst/>
        </p:spPr>
      </p:pic>
    </p:spTree>
    <p:extLst>
      <p:ext uri="{BB962C8B-B14F-4D97-AF65-F5344CB8AC3E}">
        <p14:creationId xmlns:p14="http://schemas.microsoft.com/office/powerpoint/2010/main" val="458188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1905000" y="126618"/>
            <a:ext cx="8229600" cy="6731382"/>
          </a:xfrm>
          <a:prstGeom prst="rect">
            <a:avLst/>
          </a:prstGeom>
          <a:noFill/>
          <a:ln w="9525">
            <a:noFill/>
            <a:miter lim="800000"/>
            <a:headEnd/>
            <a:tailEnd/>
          </a:ln>
          <a:effectLst/>
        </p:spPr>
      </p:pic>
    </p:spTree>
    <p:extLst>
      <p:ext uri="{BB962C8B-B14F-4D97-AF65-F5344CB8AC3E}">
        <p14:creationId xmlns:p14="http://schemas.microsoft.com/office/powerpoint/2010/main" val="1993650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451" y="381000"/>
            <a:ext cx="9777549" cy="6477000"/>
          </a:xfrm>
        </p:spPr>
        <p:txBody>
          <a:bodyPr>
            <a:normAutofit fontScale="92500" lnSpcReduction="10000"/>
          </a:bodyPr>
          <a:lstStyle/>
          <a:p>
            <a:pPr>
              <a:buFont typeface="Wingdings" pitchFamily="2" charset="2"/>
              <a:buChar char="§"/>
            </a:pPr>
            <a:r>
              <a:rPr lang="en-US" dirty="0"/>
              <a:t>node *temp1;                         // create a temporary node</a:t>
            </a:r>
          </a:p>
          <a:p>
            <a:pPr>
              <a:buFont typeface="Wingdings" pitchFamily="2" charset="2"/>
              <a:buChar char="§"/>
            </a:pPr>
            <a:r>
              <a:rPr lang="en-US" dirty="0"/>
              <a:t>temp1 = (node*)</a:t>
            </a:r>
            <a:r>
              <a:rPr lang="en-US" dirty="0" err="1"/>
              <a:t>malloc</a:t>
            </a:r>
            <a:r>
              <a:rPr lang="en-US" dirty="0"/>
              <a:t>(</a:t>
            </a:r>
            <a:r>
              <a:rPr lang="en-US" dirty="0" err="1"/>
              <a:t>sizeof</a:t>
            </a:r>
            <a:r>
              <a:rPr lang="en-US" dirty="0"/>
              <a:t>(node)); // allocate space for node</a:t>
            </a:r>
          </a:p>
          <a:p>
            <a:pPr>
              <a:buFont typeface="Wingdings" pitchFamily="2" charset="2"/>
              <a:buChar char="§"/>
            </a:pPr>
            <a:r>
              <a:rPr lang="en-US" dirty="0"/>
              <a:t>temp1 = head;                  // transfer the address of 'head' to 'temp1</a:t>
            </a:r>
            <a:r>
              <a:rPr lang="en-US" dirty="0" smtClean="0"/>
              <a:t>'</a:t>
            </a:r>
            <a:endParaRPr lang="en-US" dirty="0"/>
          </a:p>
          <a:p>
            <a:pPr>
              <a:buFont typeface="Wingdings" pitchFamily="2" charset="2"/>
              <a:buChar char="§"/>
            </a:pPr>
            <a:r>
              <a:rPr lang="en-US" dirty="0"/>
              <a:t>node *</a:t>
            </a:r>
            <a:r>
              <a:rPr lang="en-US" dirty="0" err="1"/>
              <a:t>old_temp</a:t>
            </a:r>
            <a:r>
              <a:rPr lang="en-US" dirty="0"/>
              <a:t>;                     // create a temporary node</a:t>
            </a:r>
          </a:p>
          <a:p>
            <a:pPr>
              <a:buFont typeface="Wingdings" pitchFamily="2" charset="2"/>
              <a:buChar char="§"/>
            </a:pPr>
            <a:r>
              <a:rPr lang="en-US" dirty="0" err="1"/>
              <a:t>old_temp</a:t>
            </a:r>
            <a:r>
              <a:rPr lang="en-US" dirty="0"/>
              <a:t> = (node*)</a:t>
            </a:r>
            <a:r>
              <a:rPr lang="en-US" dirty="0" err="1"/>
              <a:t>malloc</a:t>
            </a:r>
            <a:r>
              <a:rPr lang="en-US" dirty="0"/>
              <a:t>(</a:t>
            </a:r>
            <a:r>
              <a:rPr lang="en-US" dirty="0" err="1"/>
              <a:t>sizeof</a:t>
            </a:r>
            <a:r>
              <a:rPr lang="en-US" dirty="0"/>
              <a:t>(node));    // allocate space for node</a:t>
            </a:r>
          </a:p>
          <a:p>
            <a:pPr>
              <a:buFont typeface="Wingdings" pitchFamily="2" charset="2"/>
              <a:buChar char="§"/>
            </a:pPr>
            <a:r>
              <a:rPr lang="en-US" dirty="0" err="1"/>
              <a:t>old_temp</a:t>
            </a:r>
            <a:r>
              <a:rPr lang="en-US" dirty="0"/>
              <a:t> = temp1;       // transfer the address of 'temp1' to </a:t>
            </a:r>
            <a:r>
              <a:rPr lang="en-US" dirty="0" smtClean="0"/>
              <a:t>'</a:t>
            </a:r>
            <a:r>
              <a:rPr lang="en-US" dirty="0" err="1" smtClean="0"/>
              <a:t>old_temp</a:t>
            </a:r>
            <a:r>
              <a:rPr lang="en-US" dirty="0" smtClean="0"/>
              <a:t>‘</a:t>
            </a:r>
          </a:p>
          <a:p>
            <a:pPr>
              <a:buFont typeface="Wingdings" pitchFamily="2" charset="2"/>
              <a:buChar char="§"/>
            </a:pPr>
            <a:r>
              <a:rPr lang="en-US" dirty="0" err="1" smtClean="0"/>
              <a:t>cout</a:t>
            </a:r>
            <a:r>
              <a:rPr lang="en-US" dirty="0"/>
              <a:t>&lt;&lt;"ENTER THE NODE NUMBER:";</a:t>
            </a:r>
          </a:p>
          <a:p>
            <a:pPr>
              <a:buFont typeface="Wingdings" pitchFamily="2" charset="2"/>
              <a:buChar char="§"/>
            </a:pPr>
            <a:r>
              <a:rPr lang="en-US" dirty="0" err="1"/>
              <a:t>cin</a:t>
            </a:r>
            <a:r>
              <a:rPr lang="en-US" dirty="0"/>
              <a:t>&gt;&gt;</a:t>
            </a:r>
            <a:r>
              <a:rPr lang="en-US" dirty="0" err="1"/>
              <a:t>node_number</a:t>
            </a:r>
            <a:r>
              <a:rPr lang="en-US" dirty="0"/>
              <a:t>;                    // take </a:t>
            </a:r>
            <a:r>
              <a:rPr lang="en-US" dirty="0" smtClean="0"/>
              <a:t>location</a:t>
            </a:r>
          </a:p>
          <a:p>
            <a:pPr>
              <a:buFont typeface="Wingdings" pitchFamily="2" charset="2"/>
              <a:buChar char="§"/>
            </a:pPr>
            <a:r>
              <a:rPr lang="en-US" dirty="0" smtClean="0"/>
              <a:t>for</a:t>
            </a:r>
            <a:r>
              <a:rPr lang="en-US" dirty="0"/>
              <a:t>( </a:t>
            </a:r>
            <a:r>
              <a:rPr lang="en-US" dirty="0" err="1"/>
              <a:t>int</a:t>
            </a:r>
            <a:r>
              <a:rPr lang="en-US" dirty="0"/>
              <a:t> i = 1 ; i &lt; </a:t>
            </a:r>
            <a:r>
              <a:rPr lang="en-US" dirty="0" err="1"/>
              <a:t>node_number</a:t>
            </a:r>
            <a:r>
              <a:rPr lang="en-US" dirty="0"/>
              <a:t> ; i++ )</a:t>
            </a:r>
          </a:p>
          <a:p>
            <a:pPr>
              <a:buFont typeface="Wingdings" pitchFamily="2" charset="2"/>
              <a:buChar char="§"/>
            </a:pPr>
            <a:r>
              <a:rPr lang="en-US" dirty="0"/>
              <a:t>{</a:t>
            </a:r>
          </a:p>
          <a:p>
            <a:pPr>
              <a:buFont typeface="Wingdings" pitchFamily="2" charset="2"/>
              <a:buChar char="§"/>
            </a:pPr>
            <a:r>
              <a:rPr lang="en-US" dirty="0"/>
              <a:t>      </a:t>
            </a:r>
            <a:r>
              <a:rPr lang="en-US" dirty="0" err="1"/>
              <a:t>old_temp</a:t>
            </a:r>
            <a:r>
              <a:rPr lang="en-US" dirty="0"/>
              <a:t> = temp1;                    // store previous node</a:t>
            </a:r>
          </a:p>
          <a:p>
            <a:pPr>
              <a:buFont typeface="Wingdings" pitchFamily="2" charset="2"/>
              <a:buChar char="§"/>
            </a:pPr>
            <a:r>
              <a:rPr lang="en-US" dirty="0"/>
              <a:t>      temp1 = temp1-&gt;next;                 // store current </a:t>
            </a:r>
            <a:r>
              <a:rPr lang="en-US" dirty="0" smtClean="0"/>
              <a:t>node</a:t>
            </a:r>
            <a:endParaRPr lang="en-US" dirty="0"/>
          </a:p>
          <a:p>
            <a:pPr>
              <a:buFont typeface="Wingdings" pitchFamily="2" charset="2"/>
              <a:buChar char="§"/>
            </a:pPr>
            <a:r>
              <a:rPr lang="en-US" dirty="0" smtClean="0"/>
              <a:t>}</a:t>
            </a:r>
          </a:p>
          <a:p>
            <a:pPr>
              <a:buFont typeface="Wingdings" pitchFamily="2" charset="2"/>
              <a:buChar char="§"/>
            </a:pPr>
            <a:r>
              <a:rPr lang="en-US" dirty="0" err="1"/>
              <a:t>old_temp</a:t>
            </a:r>
            <a:r>
              <a:rPr lang="en-US" dirty="0"/>
              <a:t>-&gt;next = temp1-&gt;next;  // transfer the address of 'temp1-&gt;next' to '</a:t>
            </a:r>
            <a:r>
              <a:rPr lang="en-US" dirty="0" err="1"/>
              <a:t>old_temp</a:t>
            </a:r>
            <a:r>
              <a:rPr lang="en-US" dirty="0"/>
              <a:t>-&gt;next</a:t>
            </a:r>
            <a:r>
              <a:rPr lang="en-US" dirty="0" smtClean="0"/>
              <a:t>‘</a:t>
            </a:r>
            <a:endParaRPr lang="en-US" dirty="0"/>
          </a:p>
          <a:p>
            <a:pPr>
              <a:buFont typeface="Wingdings" pitchFamily="2" charset="2"/>
              <a:buChar char="§"/>
            </a:pPr>
            <a:r>
              <a:rPr lang="en-US" dirty="0"/>
              <a:t>free(temp1);</a:t>
            </a:r>
          </a:p>
          <a:p>
            <a:pPr>
              <a:buFont typeface="Wingdings" pitchFamily="2" charset="2"/>
              <a:buChar char="§"/>
            </a:pPr>
            <a:endParaRPr lang="en-US" dirty="0"/>
          </a:p>
          <a:p>
            <a:pPr>
              <a:buFont typeface="Wingdings" pitchFamily="2" charset="2"/>
              <a:buChar char="§"/>
            </a:pPr>
            <a:endParaRPr lang="en-US" dirty="0"/>
          </a:p>
        </p:txBody>
      </p:sp>
    </p:spTree>
    <p:extLst>
      <p:ext uri="{BB962C8B-B14F-4D97-AF65-F5344CB8AC3E}">
        <p14:creationId xmlns:p14="http://schemas.microsoft.com/office/powerpoint/2010/main" val="18485602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905000" y="381000"/>
            <a:ext cx="8229600" cy="804862"/>
          </a:xfrm>
        </p:spPr>
        <p:txBody>
          <a:bodyPr>
            <a:normAutofit/>
          </a:bodyPr>
          <a:lstStyle/>
          <a:p>
            <a:pPr eaLnBrk="1" hangingPunct="1"/>
            <a:r>
              <a:rPr lang="en-US" dirty="0" smtClean="0"/>
              <a:t>Doubly-linked lists</a:t>
            </a:r>
          </a:p>
        </p:txBody>
      </p:sp>
      <p:sp>
        <p:nvSpPr>
          <p:cNvPr id="30723" name="Rectangle 3"/>
          <p:cNvSpPr>
            <a:spLocks noGrp="1" noChangeArrowheads="1"/>
          </p:cNvSpPr>
          <p:nvPr>
            <p:ph sz="half" idx="1"/>
          </p:nvPr>
        </p:nvSpPr>
        <p:spPr>
          <a:xfrm>
            <a:off x="1600200" y="2116138"/>
            <a:ext cx="8574088" cy="703263"/>
          </a:xfrm>
        </p:spPr>
        <p:txBody>
          <a:bodyPr/>
          <a:lstStyle/>
          <a:p>
            <a:pPr eaLnBrk="1" hangingPunct="1">
              <a:buFont typeface="Wingdings" pitchFamily="2" charset="2"/>
              <a:buChar char="Ø"/>
            </a:pPr>
            <a:r>
              <a:rPr lang="en-US" dirty="0" smtClean="0"/>
              <a:t>Here is a </a:t>
            </a:r>
            <a:r>
              <a:rPr lang="en-US" dirty="0" smtClean="0">
                <a:solidFill>
                  <a:schemeClr val="tx2"/>
                </a:solidFill>
              </a:rPr>
              <a:t>doubly-linked list</a:t>
            </a:r>
            <a:r>
              <a:rPr lang="en-US" dirty="0" smtClean="0"/>
              <a:t> (</a:t>
            </a:r>
            <a:r>
              <a:rPr lang="en-US" dirty="0" smtClean="0">
                <a:solidFill>
                  <a:schemeClr val="tx2"/>
                </a:solidFill>
              </a:rPr>
              <a:t>DLL</a:t>
            </a:r>
            <a:r>
              <a:rPr lang="en-US" dirty="0" smtClean="0"/>
              <a:t>):</a:t>
            </a:r>
            <a:endParaRPr lang="en-US" sz="2400" dirty="0"/>
          </a:p>
        </p:txBody>
      </p:sp>
      <p:sp>
        <p:nvSpPr>
          <p:cNvPr id="30724" name="Rectangle 4"/>
          <p:cNvSpPr>
            <a:spLocks noGrp="1" noChangeArrowheads="1"/>
          </p:cNvSpPr>
          <p:nvPr>
            <p:ph sz="half" idx="2"/>
          </p:nvPr>
        </p:nvSpPr>
        <p:spPr>
          <a:xfrm>
            <a:off x="1752600" y="5334000"/>
            <a:ext cx="8610600" cy="1524000"/>
          </a:xfrm>
        </p:spPr>
        <p:txBody>
          <a:bodyPr>
            <a:normAutofit/>
          </a:bodyPr>
          <a:lstStyle/>
          <a:p>
            <a:pPr eaLnBrk="1" hangingPunct="1">
              <a:buFont typeface="Wingdings" pitchFamily="2" charset="2"/>
              <a:buChar char="§"/>
            </a:pPr>
            <a:r>
              <a:rPr lang="en-US" sz="2200" dirty="0"/>
              <a:t>Each node contains a value, a link to its successor (if any), </a:t>
            </a:r>
            <a:r>
              <a:rPr lang="en-US" sz="2200" i="1" dirty="0"/>
              <a:t>and</a:t>
            </a:r>
            <a:r>
              <a:rPr lang="en-US" sz="2200" dirty="0"/>
              <a:t> a link to its predecessor (if any)</a:t>
            </a:r>
          </a:p>
          <a:p>
            <a:pPr eaLnBrk="1" hangingPunct="1">
              <a:buFont typeface="Wingdings" pitchFamily="2" charset="2"/>
              <a:buChar char="§"/>
            </a:pPr>
            <a:r>
              <a:rPr lang="en-US" sz="2200" dirty="0"/>
              <a:t>The header points to the first node in the list </a:t>
            </a:r>
            <a:r>
              <a:rPr lang="en-US" sz="2200" i="1" dirty="0"/>
              <a:t>and</a:t>
            </a:r>
            <a:r>
              <a:rPr lang="en-US" sz="2200" dirty="0"/>
              <a:t> to the last node in the list (or contains null links if the list is empty)</a:t>
            </a:r>
          </a:p>
        </p:txBody>
      </p:sp>
      <p:sp>
        <p:nvSpPr>
          <p:cNvPr id="44" name="Rectangle 4"/>
          <p:cNvSpPr>
            <a:spLocks noChangeArrowheads="1"/>
          </p:cNvSpPr>
          <p:nvPr/>
        </p:nvSpPr>
        <p:spPr bwMode="auto">
          <a:xfrm>
            <a:off x="8213726" y="1965326"/>
            <a:ext cx="498475" cy="49847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5"/>
          <p:cNvSpPr>
            <a:spLocks noChangeArrowheads="1"/>
          </p:cNvSpPr>
          <p:nvPr/>
        </p:nvSpPr>
        <p:spPr bwMode="auto">
          <a:xfrm>
            <a:off x="8712201" y="1965326"/>
            <a:ext cx="498475" cy="49847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6"/>
          <p:cNvSpPr>
            <a:spLocks noChangeArrowheads="1"/>
          </p:cNvSpPr>
          <p:nvPr/>
        </p:nvSpPr>
        <p:spPr bwMode="auto">
          <a:xfrm>
            <a:off x="9210676" y="1965326"/>
            <a:ext cx="498475" cy="49847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7" name="AutoShape 7"/>
          <p:cNvCxnSpPr>
            <a:cxnSpLocks noChangeShapeType="1"/>
          </p:cNvCxnSpPr>
          <p:nvPr/>
        </p:nvCxnSpPr>
        <p:spPr bwMode="auto">
          <a:xfrm rot="10800000">
            <a:off x="7715251" y="1841501"/>
            <a:ext cx="747713" cy="373063"/>
          </a:xfrm>
          <a:prstGeom prst="curvedConnector3">
            <a:avLst>
              <a:gd name="adj1" fmla="val 49894"/>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AutoShape 8"/>
          <p:cNvCxnSpPr>
            <a:cxnSpLocks noChangeShapeType="1"/>
          </p:cNvCxnSpPr>
          <p:nvPr/>
        </p:nvCxnSpPr>
        <p:spPr bwMode="auto">
          <a:xfrm flipV="1">
            <a:off x="9459913" y="1841501"/>
            <a:ext cx="747712" cy="373063"/>
          </a:xfrm>
          <a:prstGeom prst="curvedConnector3">
            <a:avLst>
              <a:gd name="adj1" fmla="val 49894"/>
            </a:avLst>
          </a:prstGeom>
          <a:noFill/>
          <a:ln w="2857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9"/>
          <p:cNvCxnSpPr>
            <a:cxnSpLocks noChangeShapeType="1"/>
            <a:endCxn id="52" idx="0"/>
          </p:cNvCxnSpPr>
          <p:nvPr/>
        </p:nvCxnSpPr>
        <p:spPr bwMode="auto">
          <a:xfrm rot="16200000" flipH="1">
            <a:off x="8696325" y="2481263"/>
            <a:ext cx="539750" cy="6350"/>
          </a:xfrm>
          <a:prstGeom prst="curvedConnector3">
            <a:avLst>
              <a:gd name="adj1" fmla="val 50000"/>
            </a:avLst>
          </a:prstGeom>
          <a:noFill/>
          <a:ln w="28575">
            <a:solidFill>
              <a:schemeClr val="tx2"/>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 Box 10"/>
          <p:cNvSpPr txBox="1">
            <a:spLocks noChangeArrowheads="1"/>
          </p:cNvSpPr>
          <p:nvPr/>
        </p:nvSpPr>
        <p:spPr bwMode="auto">
          <a:xfrm>
            <a:off x="7645219" y="1444625"/>
            <a:ext cx="6480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dirty="0" err="1"/>
              <a:t>prev</a:t>
            </a:r>
            <a:endParaRPr lang="en-US" sz="2000" dirty="0"/>
          </a:p>
        </p:txBody>
      </p:sp>
      <p:sp>
        <p:nvSpPr>
          <p:cNvPr id="51" name="Text Box 11"/>
          <p:cNvSpPr txBox="1">
            <a:spLocks noChangeArrowheads="1"/>
          </p:cNvSpPr>
          <p:nvPr/>
        </p:nvSpPr>
        <p:spPr bwMode="auto">
          <a:xfrm>
            <a:off x="9577269" y="1444625"/>
            <a:ext cx="6415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t>next</a:t>
            </a:r>
          </a:p>
        </p:txBody>
      </p:sp>
      <p:sp>
        <p:nvSpPr>
          <p:cNvPr id="52" name="Text Box 12"/>
          <p:cNvSpPr txBox="1">
            <a:spLocks noChangeArrowheads="1"/>
          </p:cNvSpPr>
          <p:nvPr/>
        </p:nvSpPr>
        <p:spPr bwMode="auto">
          <a:xfrm>
            <a:off x="8607426" y="2754314"/>
            <a:ext cx="722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tx2"/>
                </a:solidFill>
              </a:rPr>
              <a:t>elem</a:t>
            </a:r>
          </a:p>
        </p:txBody>
      </p:sp>
      <p:sp>
        <p:nvSpPr>
          <p:cNvPr id="53" name="Text Box 51"/>
          <p:cNvSpPr txBox="1">
            <a:spLocks noChangeArrowheads="1"/>
          </p:cNvSpPr>
          <p:nvPr/>
        </p:nvSpPr>
        <p:spPr bwMode="auto">
          <a:xfrm>
            <a:off x="9779000" y="2803526"/>
            <a:ext cx="73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t>node</a:t>
            </a:r>
          </a:p>
        </p:txBody>
      </p:sp>
      <p:sp>
        <p:nvSpPr>
          <p:cNvPr id="130" name="Rectangle 13"/>
          <p:cNvSpPr>
            <a:spLocks noChangeArrowheads="1"/>
          </p:cNvSpPr>
          <p:nvPr/>
        </p:nvSpPr>
        <p:spPr bwMode="auto">
          <a:xfrm>
            <a:off x="31622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Rectangle 14"/>
          <p:cNvSpPr>
            <a:spLocks noChangeArrowheads="1"/>
          </p:cNvSpPr>
          <p:nvPr/>
        </p:nvSpPr>
        <p:spPr bwMode="auto">
          <a:xfrm>
            <a:off x="34670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15"/>
          <p:cNvSpPr>
            <a:spLocks noChangeArrowheads="1"/>
          </p:cNvSpPr>
          <p:nvPr/>
        </p:nvSpPr>
        <p:spPr bwMode="auto">
          <a:xfrm>
            <a:off x="37718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Freeform 16"/>
          <p:cNvSpPr>
            <a:spLocks/>
          </p:cNvSpPr>
          <p:nvPr/>
        </p:nvSpPr>
        <p:spPr bwMode="auto">
          <a:xfrm>
            <a:off x="3924299" y="35956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4" name="Rectangle 17"/>
          <p:cNvSpPr>
            <a:spLocks noChangeArrowheads="1"/>
          </p:cNvSpPr>
          <p:nvPr/>
        </p:nvSpPr>
        <p:spPr bwMode="auto">
          <a:xfrm>
            <a:off x="46862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Rectangle 18"/>
          <p:cNvSpPr>
            <a:spLocks noChangeArrowheads="1"/>
          </p:cNvSpPr>
          <p:nvPr/>
        </p:nvSpPr>
        <p:spPr bwMode="auto">
          <a:xfrm>
            <a:off x="49910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19"/>
          <p:cNvSpPr>
            <a:spLocks noChangeArrowheads="1"/>
          </p:cNvSpPr>
          <p:nvPr/>
        </p:nvSpPr>
        <p:spPr bwMode="auto">
          <a:xfrm>
            <a:off x="52958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Freeform 20"/>
          <p:cNvSpPr>
            <a:spLocks/>
          </p:cNvSpPr>
          <p:nvPr/>
        </p:nvSpPr>
        <p:spPr bwMode="auto">
          <a:xfrm>
            <a:off x="5448299" y="35956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8" name="Rectangle 21"/>
          <p:cNvSpPr>
            <a:spLocks noChangeArrowheads="1"/>
          </p:cNvSpPr>
          <p:nvPr/>
        </p:nvSpPr>
        <p:spPr bwMode="auto">
          <a:xfrm>
            <a:off x="62102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Rectangle 22"/>
          <p:cNvSpPr>
            <a:spLocks noChangeArrowheads="1"/>
          </p:cNvSpPr>
          <p:nvPr/>
        </p:nvSpPr>
        <p:spPr bwMode="auto">
          <a:xfrm>
            <a:off x="65150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23"/>
          <p:cNvSpPr>
            <a:spLocks noChangeArrowheads="1"/>
          </p:cNvSpPr>
          <p:nvPr/>
        </p:nvSpPr>
        <p:spPr bwMode="auto">
          <a:xfrm>
            <a:off x="68198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Freeform 24"/>
          <p:cNvSpPr>
            <a:spLocks/>
          </p:cNvSpPr>
          <p:nvPr/>
        </p:nvSpPr>
        <p:spPr bwMode="auto">
          <a:xfrm>
            <a:off x="6972299" y="35956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2" name="Rectangle 25"/>
          <p:cNvSpPr>
            <a:spLocks noChangeArrowheads="1"/>
          </p:cNvSpPr>
          <p:nvPr/>
        </p:nvSpPr>
        <p:spPr bwMode="auto">
          <a:xfrm>
            <a:off x="77342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26"/>
          <p:cNvSpPr>
            <a:spLocks noChangeArrowheads="1"/>
          </p:cNvSpPr>
          <p:nvPr/>
        </p:nvSpPr>
        <p:spPr bwMode="auto">
          <a:xfrm>
            <a:off x="80390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27"/>
          <p:cNvSpPr>
            <a:spLocks noChangeArrowheads="1"/>
          </p:cNvSpPr>
          <p:nvPr/>
        </p:nvSpPr>
        <p:spPr bwMode="auto">
          <a:xfrm>
            <a:off x="83438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Freeform 28"/>
          <p:cNvSpPr>
            <a:spLocks/>
          </p:cNvSpPr>
          <p:nvPr/>
        </p:nvSpPr>
        <p:spPr bwMode="auto">
          <a:xfrm rot="10800000">
            <a:off x="4076699" y="37480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6" name="Freeform 29"/>
          <p:cNvSpPr>
            <a:spLocks/>
          </p:cNvSpPr>
          <p:nvPr/>
        </p:nvSpPr>
        <p:spPr bwMode="auto">
          <a:xfrm rot="10800000">
            <a:off x="5600699" y="37480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7" name="Freeform 30"/>
          <p:cNvSpPr>
            <a:spLocks/>
          </p:cNvSpPr>
          <p:nvPr/>
        </p:nvSpPr>
        <p:spPr bwMode="auto">
          <a:xfrm rot="10800000">
            <a:off x="7124699" y="37480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8" name="Freeform 31"/>
          <p:cNvSpPr>
            <a:spLocks/>
          </p:cNvSpPr>
          <p:nvPr/>
        </p:nvSpPr>
        <p:spPr bwMode="auto">
          <a:xfrm>
            <a:off x="3546475" y="3733800"/>
            <a:ext cx="168275" cy="55245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9" name="Freeform 32"/>
          <p:cNvSpPr>
            <a:spLocks/>
          </p:cNvSpPr>
          <p:nvPr/>
        </p:nvSpPr>
        <p:spPr bwMode="auto">
          <a:xfrm>
            <a:off x="5067300" y="3733800"/>
            <a:ext cx="168275" cy="55245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0" name="Freeform 33"/>
          <p:cNvSpPr>
            <a:spLocks/>
          </p:cNvSpPr>
          <p:nvPr/>
        </p:nvSpPr>
        <p:spPr bwMode="auto">
          <a:xfrm>
            <a:off x="6588125" y="3733800"/>
            <a:ext cx="168275" cy="55245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1" name="Freeform 34"/>
          <p:cNvSpPr>
            <a:spLocks/>
          </p:cNvSpPr>
          <p:nvPr/>
        </p:nvSpPr>
        <p:spPr bwMode="auto">
          <a:xfrm>
            <a:off x="8108950" y="3733800"/>
            <a:ext cx="168275" cy="55245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52"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1374" y="4318001"/>
            <a:ext cx="685800" cy="835025"/>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 name="Picture 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8549" y="4318001"/>
            <a:ext cx="685800" cy="803275"/>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2899" y="4318001"/>
            <a:ext cx="685800" cy="612775"/>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5724" y="4318001"/>
            <a:ext cx="685800" cy="663575"/>
          </a:xfrm>
          <a:prstGeom prst="rect">
            <a:avLst/>
          </a:prstGeom>
          <a:solidFill>
            <a:schemeClr val="folHlink"/>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6" name="Rectangle 39"/>
          <p:cNvSpPr>
            <a:spLocks noChangeArrowheads="1"/>
          </p:cNvSpPr>
          <p:nvPr/>
        </p:nvSpPr>
        <p:spPr bwMode="auto">
          <a:xfrm>
            <a:off x="92582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Rectangle 40"/>
          <p:cNvSpPr>
            <a:spLocks noChangeArrowheads="1"/>
          </p:cNvSpPr>
          <p:nvPr/>
        </p:nvSpPr>
        <p:spPr bwMode="auto">
          <a:xfrm>
            <a:off x="2247899" y="3581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Freeform 41"/>
          <p:cNvSpPr>
            <a:spLocks/>
          </p:cNvSpPr>
          <p:nvPr/>
        </p:nvSpPr>
        <p:spPr bwMode="auto">
          <a:xfrm>
            <a:off x="8496299" y="35814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9" name="Freeform 42"/>
          <p:cNvSpPr>
            <a:spLocks/>
          </p:cNvSpPr>
          <p:nvPr/>
        </p:nvSpPr>
        <p:spPr bwMode="auto">
          <a:xfrm rot="10800000">
            <a:off x="8648699" y="37338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0" name="Freeform 43"/>
          <p:cNvSpPr>
            <a:spLocks/>
          </p:cNvSpPr>
          <p:nvPr/>
        </p:nvSpPr>
        <p:spPr bwMode="auto">
          <a:xfrm>
            <a:off x="2400299" y="35814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1" name="Freeform 44"/>
          <p:cNvSpPr>
            <a:spLocks/>
          </p:cNvSpPr>
          <p:nvPr/>
        </p:nvSpPr>
        <p:spPr bwMode="auto">
          <a:xfrm rot="10800000">
            <a:off x="2552699" y="37338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2" name="Text Box 45"/>
          <p:cNvSpPr txBox="1">
            <a:spLocks noChangeArrowheads="1"/>
          </p:cNvSpPr>
          <p:nvPr/>
        </p:nvSpPr>
        <p:spPr bwMode="auto">
          <a:xfrm>
            <a:off x="9144000" y="3870326"/>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dirty="0"/>
              <a:t>trailer</a:t>
            </a:r>
          </a:p>
        </p:txBody>
      </p:sp>
      <p:sp>
        <p:nvSpPr>
          <p:cNvPr id="163" name="Text Box 46"/>
          <p:cNvSpPr txBox="1">
            <a:spLocks noChangeArrowheads="1"/>
          </p:cNvSpPr>
          <p:nvPr/>
        </p:nvSpPr>
        <p:spPr bwMode="auto">
          <a:xfrm>
            <a:off x="1828801" y="3124201"/>
            <a:ext cx="957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dirty="0"/>
              <a:t>header</a:t>
            </a:r>
          </a:p>
        </p:txBody>
      </p:sp>
      <p:sp>
        <p:nvSpPr>
          <p:cNvPr id="164" name="AutoShape 47"/>
          <p:cNvSpPr>
            <a:spLocks noChangeArrowheads="1"/>
          </p:cNvSpPr>
          <p:nvPr/>
        </p:nvSpPr>
        <p:spPr bwMode="auto">
          <a:xfrm>
            <a:off x="2933699" y="3200400"/>
            <a:ext cx="5867400" cy="838200"/>
          </a:xfrm>
          <a:prstGeom prst="roundRect">
            <a:avLst>
              <a:gd name="adj" fmla="val 16667"/>
            </a:avLst>
          </a:prstGeom>
          <a:noFill/>
          <a:ln w="952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Text Box 48"/>
          <p:cNvSpPr txBox="1">
            <a:spLocks noChangeArrowheads="1"/>
          </p:cNvSpPr>
          <p:nvPr/>
        </p:nvSpPr>
        <p:spPr bwMode="auto">
          <a:xfrm>
            <a:off x="6869113" y="3184526"/>
            <a:ext cx="1931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t>nodes/positions</a:t>
            </a:r>
          </a:p>
        </p:txBody>
      </p:sp>
      <p:sp>
        <p:nvSpPr>
          <p:cNvPr id="166" name="AutoShape 49"/>
          <p:cNvSpPr>
            <a:spLocks noChangeArrowheads="1"/>
          </p:cNvSpPr>
          <p:nvPr/>
        </p:nvSpPr>
        <p:spPr bwMode="auto">
          <a:xfrm>
            <a:off x="3162299" y="4191000"/>
            <a:ext cx="5638800" cy="1143000"/>
          </a:xfrm>
          <a:prstGeom prst="roundRect">
            <a:avLst>
              <a:gd name="adj" fmla="val 16667"/>
            </a:avLst>
          </a:prstGeom>
          <a:noFill/>
          <a:ln w="9525">
            <a:solidFill>
              <a:schemeClr val="tx2"/>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Text Box 50"/>
          <p:cNvSpPr txBox="1">
            <a:spLocks noChangeArrowheads="1"/>
          </p:cNvSpPr>
          <p:nvPr/>
        </p:nvSpPr>
        <p:spPr bwMode="auto">
          <a:xfrm>
            <a:off x="7605713" y="4511676"/>
            <a:ext cx="1195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a:solidFill>
                  <a:schemeClr val="tx2"/>
                </a:solidFill>
              </a:rPr>
              <a:t>elements</a:t>
            </a:r>
          </a:p>
        </p:txBody>
      </p:sp>
    </p:spTree>
    <p:extLst>
      <p:ext uri="{BB962C8B-B14F-4D97-AF65-F5344CB8AC3E}">
        <p14:creationId xmlns:p14="http://schemas.microsoft.com/office/powerpoint/2010/main" val="579397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wipe(left)">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4">
                                            <p:txEl>
                                              <p:pRg st="0" end="0"/>
                                            </p:txEl>
                                          </p:spTgt>
                                        </p:tgtEl>
                                        <p:attrNameLst>
                                          <p:attrName>style.visibility</p:attrName>
                                        </p:attrNameLst>
                                      </p:cBhvr>
                                      <p:to>
                                        <p:strVal val="visible"/>
                                      </p:to>
                                    </p:set>
                                    <p:animEffect transition="in" filter="wipe(left)">
                                      <p:cBhvr>
                                        <p:cTn id="12" dur="500"/>
                                        <p:tgtEl>
                                          <p:spTgt spid="3072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4">
                                            <p:txEl>
                                              <p:pRg st="1" end="1"/>
                                            </p:txEl>
                                          </p:spTgt>
                                        </p:tgtEl>
                                        <p:attrNameLst>
                                          <p:attrName>style.visibility</p:attrName>
                                        </p:attrNameLst>
                                      </p:cBhvr>
                                      <p:to>
                                        <p:strVal val="visible"/>
                                      </p:to>
                                    </p:set>
                                    <p:animEffect transition="in" filter="wipe(left)">
                                      <p:cBhvr>
                                        <p:cTn id="17" dur="500"/>
                                        <p:tgtEl>
                                          <p:spTgt spid="307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5" autoUpdateAnimBg="0"/>
      <p:bldP spid="30724" grpId="0" build="p" bldLvl="4"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981200" y="347472"/>
            <a:ext cx="8229600" cy="1252728"/>
          </a:xfrm>
        </p:spPr>
        <p:txBody>
          <a:bodyPr/>
          <a:lstStyle/>
          <a:p>
            <a:r>
              <a:rPr lang="en-US" dirty="0"/>
              <a:t>Doubly Linked Lists</a:t>
            </a:r>
          </a:p>
        </p:txBody>
      </p:sp>
      <p:sp>
        <p:nvSpPr>
          <p:cNvPr id="42024" name="Rectangle 40"/>
          <p:cNvSpPr>
            <a:spLocks noGrp="1" noChangeArrowheads="1"/>
          </p:cNvSpPr>
          <p:nvPr>
            <p:ph idx="1"/>
          </p:nvPr>
        </p:nvSpPr>
        <p:spPr>
          <a:xfrm>
            <a:off x="1858241" y="3886200"/>
            <a:ext cx="8581159" cy="2667000"/>
          </a:xfrm>
        </p:spPr>
        <p:txBody>
          <a:bodyPr/>
          <a:lstStyle/>
          <a:p>
            <a:pPr>
              <a:buFont typeface="Wingdings" pitchFamily="2" charset="2"/>
              <a:buChar char="Ø"/>
            </a:pPr>
            <a:r>
              <a:rPr lang="en-US" sz="2400" b="1" dirty="0">
                <a:cs typeface="Times New Roman" charset="0"/>
              </a:rPr>
              <a:t>Advantages:</a:t>
            </a:r>
          </a:p>
          <a:p>
            <a:pPr lvl="1">
              <a:buFont typeface="Wingdings" pitchFamily="2" charset="2"/>
              <a:buChar char="§"/>
            </a:pPr>
            <a:r>
              <a:rPr lang="en-US" sz="2200" dirty="0">
                <a:cs typeface="Times New Roman" charset="0"/>
              </a:rPr>
              <a:t>Convenient to traverse the list backwards.</a:t>
            </a:r>
          </a:p>
          <a:p>
            <a:pPr lvl="1">
              <a:buFont typeface="Wingdings" pitchFamily="2" charset="2"/>
              <a:buChar char="§"/>
            </a:pPr>
            <a:r>
              <a:rPr lang="en-US" sz="2200" dirty="0">
                <a:cs typeface="Times New Roman" charset="0"/>
              </a:rPr>
              <a:t>Simplifies insertion and deletion because you no longer have to refer to the previous node.</a:t>
            </a:r>
          </a:p>
          <a:p>
            <a:pPr>
              <a:buFont typeface="Wingdings" pitchFamily="2" charset="2"/>
              <a:buChar char="Ø"/>
            </a:pPr>
            <a:r>
              <a:rPr lang="en-US" sz="2400" b="1" dirty="0">
                <a:cs typeface="Times New Roman" charset="0"/>
              </a:rPr>
              <a:t>Disadvantage:</a:t>
            </a:r>
          </a:p>
          <a:p>
            <a:pPr lvl="1">
              <a:buFont typeface="Wingdings" pitchFamily="2" charset="2"/>
              <a:buChar char="§"/>
            </a:pPr>
            <a:r>
              <a:rPr lang="en-US" sz="2200" dirty="0">
                <a:cs typeface="Times New Roman" charset="0"/>
              </a:rPr>
              <a:t>Increase in space requirements.</a:t>
            </a:r>
            <a:endParaRPr lang="en-US" sz="2200" dirty="0"/>
          </a:p>
        </p:txBody>
      </p:sp>
      <p:sp>
        <p:nvSpPr>
          <p:cNvPr id="35" name="Slide Number Placeholder 34"/>
          <p:cNvSpPr>
            <a:spLocks noGrp="1"/>
          </p:cNvSpPr>
          <p:nvPr>
            <p:ph type="sldNum" sz="quarter" idx="12"/>
          </p:nvPr>
        </p:nvSpPr>
        <p:spPr/>
        <p:txBody>
          <a:bodyPr/>
          <a:lstStyle/>
          <a:p>
            <a:fld id="{EB22A07D-245D-4DC4-80D1-C42A9E998BAE}" type="slidenum">
              <a:rPr lang="en-US"/>
              <a:pPr/>
              <a:t>37</a:t>
            </a:fld>
            <a:endParaRPr lang="en-US"/>
          </a:p>
        </p:txBody>
      </p:sp>
      <p:grpSp>
        <p:nvGrpSpPr>
          <p:cNvPr id="41990" name="Group 6"/>
          <p:cNvGrpSpPr>
            <a:grpSpLocks/>
          </p:cNvGrpSpPr>
          <p:nvPr/>
        </p:nvGrpSpPr>
        <p:grpSpPr bwMode="auto">
          <a:xfrm>
            <a:off x="3375026" y="2859088"/>
            <a:ext cx="1611313" cy="722312"/>
            <a:chOff x="4140" y="5580"/>
            <a:chExt cx="1980" cy="540"/>
          </a:xfrm>
        </p:grpSpPr>
        <p:sp>
          <p:nvSpPr>
            <p:cNvPr id="41991" name="Rectangle 7"/>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1992" name="Line 8"/>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3" name="Line 9"/>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1994" name="Group 10"/>
          <p:cNvGrpSpPr>
            <a:grpSpLocks/>
          </p:cNvGrpSpPr>
          <p:nvPr/>
        </p:nvGrpSpPr>
        <p:grpSpPr bwMode="auto">
          <a:xfrm>
            <a:off x="5572126" y="2859088"/>
            <a:ext cx="1609725" cy="722312"/>
            <a:chOff x="4140" y="5580"/>
            <a:chExt cx="1980" cy="540"/>
          </a:xfrm>
        </p:grpSpPr>
        <p:sp>
          <p:nvSpPr>
            <p:cNvPr id="41995" name="Rectangle 11"/>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1996" name="Line 12"/>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7" name="Line 13"/>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1998" name="Group 14"/>
          <p:cNvGrpSpPr>
            <a:grpSpLocks/>
          </p:cNvGrpSpPr>
          <p:nvPr/>
        </p:nvGrpSpPr>
        <p:grpSpPr bwMode="auto">
          <a:xfrm>
            <a:off x="7913688" y="2859088"/>
            <a:ext cx="1611312" cy="722312"/>
            <a:chOff x="4140" y="5580"/>
            <a:chExt cx="1980" cy="540"/>
          </a:xfrm>
        </p:grpSpPr>
        <p:sp>
          <p:nvSpPr>
            <p:cNvPr id="41999" name="Rectangle 15"/>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2000" name="Line 16"/>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1" name="Line 17"/>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2007" name="Line 23"/>
          <p:cNvSpPr>
            <a:spLocks noChangeShapeType="1"/>
          </p:cNvSpPr>
          <p:nvPr/>
        </p:nvSpPr>
        <p:spPr bwMode="auto">
          <a:xfrm>
            <a:off x="4692651" y="3040063"/>
            <a:ext cx="8794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8" name="Line 24"/>
          <p:cNvSpPr>
            <a:spLocks noChangeShapeType="1"/>
          </p:cNvSpPr>
          <p:nvPr/>
        </p:nvSpPr>
        <p:spPr bwMode="auto">
          <a:xfrm flipH="1">
            <a:off x="4986339" y="3219450"/>
            <a:ext cx="8778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9" name="Line 25"/>
          <p:cNvSpPr>
            <a:spLocks noChangeShapeType="1"/>
          </p:cNvSpPr>
          <p:nvPr/>
        </p:nvSpPr>
        <p:spPr bwMode="auto">
          <a:xfrm>
            <a:off x="6889750" y="3040063"/>
            <a:ext cx="10239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10" name="Line 26"/>
          <p:cNvSpPr>
            <a:spLocks noChangeShapeType="1"/>
          </p:cNvSpPr>
          <p:nvPr/>
        </p:nvSpPr>
        <p:spPr bwMode="auto">
          <a:xfrm flipH="1">
            <a:off x="7181851" y="3219450"/>
            <a:ext cx="10255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11" name="Text Box 27"/>
          <p:cNvSpPr txBox="1">
            <a:spLocks noChangeArrowheads="1"/>
          </p:cNvSpPr>
          <p:nvPr/>
        </p:nvSpPr>
        <p:spPr bwMode="auto">
          <a:xfrm>
            <a:off x="2438400" y="2049462"/>
            <a:ext cx="1295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sz="2000" b="1" dirty="0" err="1">
                <a:latin typeface="Courier New" pitchFamily="49" charset="0"/>
              </a:rPr>
              <a:t>pHead</a:t>
            </a:r>
            <a:endParaRPr lang="en-US" sz="2000" b="1" dirty="0">
              <a:latin typeface="Courier New" pitchFamily="49" charset="0"/>
            </a:endParaRPr>
          </a:p>
        </p:txBody>
      </p:sp>
      <p:sp>
        <p:nvSpPr>
          <p:cNvPr id="42012" name="Line 28"/>
          <p:cNvSpPr>
            <a:spLocks noChangeShapeType="1"/>
          </p:cNvSpPr>
          <p:nvPr/>
        </p:nvSpPr>
        <p:spPr bwMode="auto">
          <a:xfrm>
            <a:off x="3352800" y="2286000"/>
            <a:ext cx="533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013" name="Line 29"/>
          <p:cNvSpPr>
            <a:spLocks noChangeShapeType="1"/>
          </p:cNvSpPr>
          <p:nvPr/>
        </p:nvSpPr>
        <p:spPr bwMode="auto">
          <a:xfrm>
            <a:off x="9297988" y="3276600"/>
            <a:ext cx="4556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4" name="Line 30"/>
          <p:cNvSpPr>
            <a:spLocks noChangeShapeType="1"/>
          </p:cNvSpPr>
          <p:nvPr/>
        </p:nvSpPr>
        <p:spPr bwMode="auto">
          <a:xfrm>
            <a:off x="9753600" y="3276601"/>
            <a:ext cx="0" cy="149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5" name="Line 31"/>
          <p:cNvSpPr>
            <a:spLocks noChangeShapeType="1"/>
          </p:cNvSpPr>
          <p:nvPr/>
        </p:nvSpPr>
        <p:spPr bwMode="auto">
          <a:xfrm>
            <a:off x="9602789" y="3421063"/>
            <a:ext cx="3968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6" name="Line 32"/>
          <p:cNvSpPr>
            <a:spLocks noChangeShapeType="1"/>
          </p:cNvSpPr>
          <p:nvPr/>
        </p:nvSpPr>
        <p:spPr bwMode="auto">
          <a:xfrm>
            <a:off x="9694863" y="3486150"/>
            <a:ext cx="241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7" name="Line 33"/>
          <p:cNvSpPr>
            <a:spLocks noChangeShapeType="1"/>
          </p:cNvSpPr>
          <p:nvPr/>
        </p:nvSpPr>
        <p:spPr bwMode="auto">
          <a:xfrm flipH="1">
            <a:off x="3048001" y="3352800"/>
            <a:ext cx="455613"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8" name="Line 34"/>
          <p:cNvSpPr>
            <a:spLocks noChangeShapeType="1"/>
          </p:cNvSpPr>
          <p:nvPr/>
        </p:nvSpPr>
        <p:spPr bwMode="auto">
          <a:xfrm>
            <a:off x="3046413" y="3360739"/>
            <a:ext cx="0" cy="149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9" name="Line 35"/>
          <p:cNvSpPr>
            <a:spLocks noChangeShapeType="1"/>
          </p:cNvSpPr>
          <p:nvPr/>
        </p:nvSpPr>
        <p:spPr bwMode="auto">
          <a:xfrm>
            <a:off x="2895601" y="3505200"/>
            <a:ext cx="3968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0" name="Line 36"/>
          <p:cNvSpPr>
            <a:spLocks noChangeShapeType="1"/>
          </p:cNvSpPr>
          <p:nvPr/>
        </p:nvSpPr>
        <p:spPr bwMode="auto">
          <a:xfrm>
            <a:off x="2987675" y="3570288"/>
            <a:ext cx="241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1" name="Text Box 37"/>
          <p:cNvSpPr txBox="1">
            <a:spLocks noChangeArrowheads="1"/>
          </p:cNvSpPr>
          <p:nvPr/>
        </p:nvSpPr>
        <p:spPr bwMode="auto">
          <a:xfrm>
            <a:off x="3886200" y="2971800"/>
            <a:ext cx="68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a</a:t>
            </a:r>
          </a:p>
        </p:txBody>
      </p:sp>
      <p:sp>
        <p:nvSpPr>
          <p:cNvPr id="42022" name="Text Box 38"/>
          <p:cNvSpPr txBox="1">
            <a:spLocks noChangeArrowheads="1"/>
          </p:cNvSpPr>
          <p:nvPr/>
        </p:nvSpPr>
        <p:spPr bwMode="auto">
          <a:xfrm>
            <a:off x="6019800" y="2971800"/>
            <a:ext cx="68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b</a:t>
            </a:r>
          </a:p>
        </p:txBody>
      </p:sp>
      <p:sp>
        <p:nvSpPr>
          <p:cNvPr id="42023" name="Text Box 39"/>
          <p:cNvSpPr txBox="1">
            <a:spLocks noChangeArrowheads="1"/>
          </p:cNvSpPr>
          <p:nvPr/>
        </p:nvSpPr>
        <p:spPr bwMode="auto">
          <a:xfrm>
            <a:off x="8382000" y="2971800"/>
            <a:ext cx="68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c</a:t>
            </a:r>
          </a:p>
        </p:txBody>
      </p:sp>
    </p:spTree>
    <p:extLst>
      <p:ext uri="{BB962C8B-B14F-4D97-AF65-F5344CB8AC3E}">
        <p14:creationId xmlns:p14="http://schemas.microsoft.com/office/powerpoint/2010/main" val="2906128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653143" y="4325937"/>
            <a:ext cx="9557657" cy="2455863"/>
          </a:xfrm>
        </p:spPr>
        <p:txBody>
          <a:bodyPr>
            <a:normAutofit lnSpcReduction="10000"/>
          </a:bodyPr>
          <a:lstStyle/>
          <a:p>
            <a:pPr>
              <a:lnSpc>
                <a:spcPct val="90000"/>
              </a:lnSpc>
              <a:buFontTx/>
              <a:buNone/>
            </a:pPr>
            <a:r>
              <a:rPr lang="en-US" sz="1800" dirty="0" err="1">
                <a:latin typeface="Courier New" pitchFamily="49" charset="0"/>
              </a:rPr>
              <a:t>newNode</a:t>
            </a:r>
            <a:r>
              <a:rPr lang="en-US" sz="1800" dirty="0">
                <a:latin typeface="Courier New" pitchFamily="49" charset="0"/>
              </a:rPr>
              <a:t> = new Node(x);</a:t>
            </a:r>
          </a:p>
          <a:p>
            <a:pPr>
              <a:lnSpc>
                <a:spcPct val="90000"/>
              </a:lnSpc>
              <a:buFontTx/>
              <a:buNone/>
            </a:pPr>
            <a:r>
              <a:rPr lang="en-US" sz="1800" dirty="0" err="1">
                <a:latin typeface="Courier New" pitchFamily="49" charset="0"/>
              </a:rPr>
              <a:t>newNode</a:t>
            </a:r>
            <a:r>
              <a:rPr lang="en-US" sz="1800" dirty="0">
                <a:latin typeface="Courier New" pitchFamily="49" charset="0"/>
              </a:rPr>
              <a:t>-&gt;</a:t>
            </a:r>
            <a:r>
              <a:rPr lang="en-US" sz="1800" dirty="0" err="1">
                <a:latin typeface="Courier New" pitchFamily="49" charset="0"/>
              </a:rPr>
              <a:t>prev</a:t>
            </a:r>
            <a:r>
              <a:rPr lang="en-US" sz="1800" dirty="0">
                <a:latin typeface="Courier New" pitchFamily="49" charset="0"/>
              </a:rPr>
              <a:t> = current;</a:t>
            </a:r>
          </a:p>
          <a:p>
            <a:pPr>
              <a:lnSpc>
                <a:spcPct val="90000"/>
              </a:lnSpc>
              <a:buFontTx/>
              <a:buNone/>
            </a:pPr>
            <a:r>
              <a:rPr lang="en-US" sz="1800" dirty="0" err="1">
                <a:latin typeface="Courier New" pitchFamily="49" charset="0"/>
              </a:rPr>
              <a:t>newNode</a:t>
            </a:r>
            <a:r>
              <a:rPr lang="en-US" sz="1800" dirty="0">
                <a:latin typeface="Courier New" pitchFamily="49" charset="0"/>
              </a:rPr>
              <a:t>-&gt;next = current-&gt;next;</a:t>
            </a:r>
          </a:p>
          <a:p>
            <a:pPr>
              <a:lnSpc>
                <a:spcPct val="90000"/>
              </a:lnSpc>
              <a:buFontTx/>
              <a:buNone/>
            </a:pPr>
            <a:r>
              <a:rPr lang="en-US" sz="1800" dirty="0" err="1">
                <a:latin typeface="Courier New" pitchFamily="49" charset="0"/>
              </a:rPr>
              <a:t>newNode</a:t>
            </a:r>
            <a:r>
              <a:rPr lang="en-US" sz="1800" dirty="0">
                <a:latin typeface="Courier New" pitchFamily="49" charset="0"/>
              </a:rPr>
              <a:t>-&gt;</a:t>
            </a:r>
            <a:r>
              <a:rPr lang="en-US" sz="1800" dirty="0" err="1">
                <a:latin typeface="Courier New" pitchFamily="49" charset="0"/>
              </a:rPr>
              <a:t>prev</a:t>
            </a:r>
            <a:r>
              <a:rPr lang="en-US" sz="1800" dirty="0">
                <a:latin typeface="Courier New" pitchFamily="49" charset="0"/>
              </a:rPr>
              <a:t>-&gt;next = </a:t>
            </a:r>
            <a:r>
              <a:rPr lang="en-US" sz="1800" dirty="0" err="1">
                <a:latin typeface="Courier New" pitchFamily="49" charset="0"/>
              </a:rPr>
              <a:t>newNode</a:t>
            </a:r>
            <a:r>
              <a:rPr lang="en-US" sz="1800" dirty="0">
                <a:latin typeface="Courier New" pitchFamily="49" charset="0"/>
              </a:rPr>
              <a:t>;</a:t>
            </a:r>
          </a:p>
          <a:p>
            <a:pPr>
              <a:lnSpc>
                <a:spcPct val="90000"/>
              </a:lnSpc>
              <a:buFontTx/>
              <a:buNone/>
            </a:pPr>
            <a:r>
              <a:rPr lang="en-US" sz="1800" dirty="0" err="1">
                <a:latin typeface="Courier New" pitchFamily="49" charset="0"/>
              </a:rPr>
              <a:t>newNode</a:t>
            </a:r>
            <a:r>
              <a:rPr lang="en-US" sz="1800" dirty="0">
                <a:latin typeface="Courier New" pitchFamily="49" charset="0"/>
              </a:rPr>
              <a:t>-&gt;next-&gt;</a:t>
            </a:r>
            <a:r>
              <a:rPr lang="en-US" sz="1800" dirty="0" err="1">
                <a:latin typeface="Courier New" pitchFamily="49" charset="0"/>
              </a:rPr>
              <a:t>prev</a:t>
            </a:r>
            <a:r>
              <a:rPr lang="en-US" sz="1800" dirty="0">
                <a:latin typeface="Courier New" pitchFamily="49" charset="0"/>
              </a:rPr>
              <a:t> = </a:t>
            </a:r>
            <a:r>
              <a:rPr lang="en-US" sz="1800" dirty="0" err="1">
                <a:latin typeface="Courier New" pitchFamily="49" charset="0"/>
              </a:rPr>
              <a:t>newNode</a:t>
            </a:r>
            <a:r>
              <a:rPr lang="en-US" sz="1800" dirty="0">
                <a:latin typeface="Courier New" pitchFamily="49" charset="0"/>
              </a:rPr>
              <a:t>;</a:t>
            </a:r>
          </a:p>
          <a:p>
            <a:pPr>
              <a:lnSpc>
                <a:spcPct val="90000"/>
              </a:lnSpc>
              <a:buFontTx/>
              <a:buNone/>
            </a:pPr>
            <a:r>
              <a:rPr lang="en-US" sz="1800" dirty="0">
                <a:latin typeface="Courier New" pitchFamily="49" charset="0"/>
              </a:rPr>
              <a:t>current = </a:t>
            </a:r>
            <a:r>
              <a:rPr lang="en-US" sz="1800" dirty="0" err="1">
                <a:latin typeface="Courier New" pitchFamily="49" charset="0"/>
              </a:rPr>
              <a:t>newNode</a:t>
            </a:r>
            <a:r>
              <a:rPr lang="en-US" sz="1800" dirty="0">
                <a:latin typeface="Courier New" pitchFamily="49" charset="0"/>
              </a:rPr>
              <a:t>;</a:t>
            </a:r>
          </a:p>
        </p:txBody>
      </p:sp>
      <p:sp>
        <p:nvSpPr>
          <p:cNvPr id="45" name="Slide Number Placeholder 44"/>
          <p:cNvSpPr>
            <a:spLocks noGrp="1"/>
          </p:cNvSpPr>
          <p:nvPr>
            <p:ph type="sldNum" sz="quarter" idx="12"/>
          </p:nvPr>
        </p:nvSpPr>
        <p:spPr/>
        <p:txBody>
          <a:bodyPr/>
          <a:lstStyle/>
          <a:p>
            <a:fld id="{5E759A0A-421D-483C-8897-E98328C2F05D}" type="slidenum">
              <a:rPr lang="en-US"/>
              <a:pPr/>
              <a:t>38</a:t>
            </a:fld>
            <a:endParaRPr lang="en-US"/>
          </a:p>
        </p:txBody>
      </p:sp>
      <p:grpSp>
        <p:nvGrpSpPr>
          <p:cNvPr id="44038" name="Group 6"/>
          <p:cNvGrpSpPr>
            <a:grpSpLocks/>
          </p:cNvGrpSpPr>
          <p:nvPr/>
        </p:nvGrpSpPr>
        <p:grpSpPr bwMode="auto">
          <a:xfrm>
            <a:off x="2981326" y="3121025"/>
            <a:ext cx="1693863" cy="596900"/>
            <a:chOff x="4140" y="5580"/>
            <a:chExt cx="1980" cy="540"/>
          </a:xfrm>
        </p:grpSpPr>
        <p:sp>
          <p:nvSpPr>
            <p:cNvPr id="44039" name="Rectangle 7"/>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4040" name="Line 8"/>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1" name="Line 9"/>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42" name="Group 10"/>
          <p:cNvGrpSpPr>
            <a:grpSpLocks/>
          </p:cNvGrpSpPr>
          <p:nvPr/>
        </p:nvGrpSpPr>
        <p:grpSpPr bwMode="auto">
          <a:xfrm>
            <a:off x="5304416" y="3132137"/>
            <a:ext cx="1692275" cy="596900"/>
            <a:chOff x="4140" y="5580"/>
            <a:chExt cx="1980" cy="540"/>
          </a:xfrm>
        </p:grpSpPr>
        <p:sp>
          <p:nvSpPr>
            <p:cNvPr id="44043" name="Rectangle 11"/>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4044" name="Line 12"/>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5" name="Line 13"/>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46" name="Group 14"/>
          <p:cNvGrpSpPr>
            <a:grpSpLocks/>
          </p:cNvGrpSpPr>
          <p:nvPr/>
        </p:nvGrpSpPr>
        <p:grpSpPr bwMode="auto">
          <a:xfrm>
            <a:off x="7753351" y="3121025"/>
            <a:ext cx="1692275" cy="596900"/>
            <a:chOff x="4140" y="5580"/>
            <a:chExt cx="1980" cy="540"/>
          </a:xfrm>
        </p:grpSpPr>
        <p:sp>
          <p:nvSpPr>
            <p:cNvPr id="44047" name="Rectangle 15"/>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4048" name="Line 16"/>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9" name="Line 17"/>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055" name="Line 23"/>
          <p:cNvSpPr>
            <a:spLocks noChangeShapeType="1"/>
          </p:cNvSpPr>
          <p:nvPr/>
        </p:nvSpPr>
        <p:spPr bwMode="auto">
          <a:xfrm>
            <a:off x="4367214" y="3270250"/>
            <a:ext cx="9239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56" name="Line 24"/>
          <p:cNvSpPr>
            <a:spLocks noChangeShapeType="1"/>
          </p:cNvSpPr>
          <p:nvPr/>
        </p:nvSpPr>
        <p:spPr bwMode="auto">
          <a:xfrm flipH="1">
            <a:off x="4675189" y="3419475"/>
            <a:ext cx="9223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57" name="Line 25"/>
          <p:cNvSpPr>
            <a:spLocks noChangeShapeType="1"/>
          </p:cNvSpPr>
          <p:nvPr/>
        </p:nvSpPr>
        <p:spPr bwMode="auto">
          <a:xfrm>
            <a:off x="6675438" y="3270250"/>
            <a:ext cx="107791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58" name="Line 26"/>
          <p:cNvSpPr>
            <a:spLocks noChangeShapeType="1"/>
          </p:cNvSpPr>
          <p:nvPr/>
        </p:nvSpPr>
        <p:spPr bwMode="auto">
          <a:xfrm flipH="1">
            <a:off x="6932614" y="3630612"/>
            <a:ext cx="10763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59" name="Text Box 27"/>
          <p:cNvSpPr txBox="1">
            <a:spLocks noChangeArrowheads="1"/>
          </p:cNvSpPr>
          <p:nvPr/>
        </p:nvSpPr>
        <p:spPr bwMode="auto">
          <a:xfrm>
            <a:off x="2435226" y="2189163"/>
            <a:ext cx="10779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sz="2000" b="1">
                <a:latin typeface="Courier New" pitchFamily="49" charset="0"/>
              </a:rPr>
              <a:t>head</a:t>
            </a:r>
          </a:p>
        </p:txBody>
      </p:sp>
      <p:sp>
        <p:nvSpPr>
          <p:cNvPr id="44060" name="Text Box 28"/>
          <p:cNvSpPr txBox="1">
            <a:spLocks noChangeArrowheads="1"/>
          </p:cNvSpPr>
          <p:nvPr/>
        </p:nvSpPr>
        <p:spPr bwMode="auto">
          <a:xfrm>
            <a:off x="5084763" y="2286001"/>
            <a:ext cx="18462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sz="2000">
                <a:latin typeface="Courier New" pitchFamily="49" charset="0"/>
              </a:rPr>
              <a:t>current</a:t>
            </a:r>
          </a:p>
        </p:txBody>
      </p:sp>
      <p:sp>
        <p:nvSpPr>
          <p:cNvPr id="44061" name="Line 29"/>
          <p:cNvSpPr>
            <a:spLocks noChangeShapeType="1"/>
          </p:cNvSpPr>
          <p:nvPr/>
        </p:nvSpPr>
        <p:spPr bwMode="auto">
          <a:xfrm>
            <a:off x="5546725" y="2733675"/>
            <a:ext cx="153988" cy="4492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4062" name="Group 30"/>
          <p:cNvGrpSpPr>
            <a:grpSpLocks/>
          </p:cNvGrpSpPr>
          <p:nvPr/>
        </p:nvGrpSpPr>
        <p:grpSpPr bwMode="auto">
          <a:xfrm>
            <a:off x="6553201" y="4243387"/>
            <a:ext cx="1692275" cy="598488"/>
            <a:chOff x="4140" y="5580"/>
            <a:chExt cx="1980" cy="540"/>
          </a:xfrm>
        </p:grpSpPr>
        <p:sp>
          <p:nvSpPr>
            <p:cNvPr id="44063" name="Rectangle 31"/>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4064" name="Line 32"/>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5" name="Line 33"/>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66" name="Group 34"/>
          <p:cNvGrpSpPr>
            <a:grpSpLocks/>
          </p:cNvGrpSpPr>
          <p:nvPr/>
        </p:nvGrpSpPr>
        <p:grpSpPr bwMode="auto">
          <a:xfrm>
            <a:off x="7086601" y="3481387"/>
            <a:ext cx="460375" cy="298450"/>
            <a:chOff x="5400" y="5580"/>
            <a:chExt cx="540" cy="360"/>
          </a:xfrm>
        </p:grpSpPr>
        <p:sp>
          <p:nvSpPr>
            <p:cNvPr id="44067" name="Line 35"/>
            <p:cNvSpPr>
              <a:spLocks noChangeShapeType="1"/>
            </p:cNvSpPr>
            <p:nvPr/>
          </p:nvSpPr>
          <p:spPr bwMode="auto">
            <a:xfrm flipH="1">
              <a:off x="5400" y="5580"/>
              <a:ext cx="540" cy="36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8" name="Line 36"/>
            <p:cNvSpPr>
              <a:spLocks noChangeShapeType="1"/>
            </p:cNvSpPr>
            <p:nvPr/>
          </p:nvSpPr>
          <p:spPr bwMode="auto">
            <a:xfrm>
              <a:off x="5400" y="5580"/>
              <a:ext cx="540" cy="36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69" name="Group 37"/>
          <p:cNvGrpSpPr>
            <a:grpSpLocks/>
          </p:cNvGrpSpPr>
          <p:nvPr/>
        </p:nvGrpSpPr>
        <p:grpSpPr bwMode="auto">
          <a:xfrm>
            <a:off x="7086601" y="3033712"/>
            <a:ext cx="460375" cy="298450"/>
            <a:chOff x="5400" y="5580"/>
            <a:chExt cx="540" cy="360"/>
          </a:xfrm>
        </p:grpSpPr>
        <p:sp>
          <p:nvSpPr>
            <p:cNvPr id="44070" name="Line 38"/>
            <p:cNvSpPr>
              <a:spLocks noChangeShapeType="1"/>
            </p:cNvSpPr>
            <p:nvPr/>
          </p:nvSpPr>
          <p:spPr bwMode="auto">
            <a:xfrm flipH="1">
              <a:off x="5400" y="5580"/>
              <a:ext cx="540" cy="36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1" name="Line 39"/>
            <p:cNvSpPr>
              <a:spLocks noChangeShapeType="1"/>
            </p:cNvSpPr>
            <p:nvPr/>
          </p:nvSpPr>
          <p:spPr bwMode="auto">
            <a:xfrm>
              <a:off x="5400" y="5580"/>
              <a:ext cx="540" cy="36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072" name="Freeform 40"/>
          <p:cNvSpPr>
            <a:spLocks/>
          </p:cNvSpPr>
          <p:nvPr/>
        </p:nvSpPr>
        <p:spPr bwMode="auto">
          <a:xfrm>
            <a:off x="5943600" y="3328987"/>
            <a:ext cx="947738" cy="1143000"/>
          </a:xfrm>
          <a:custGeom>
            <a:avLst/>
            <a:gdLst>
              <a:gd name="T0" fmla="*/ 960 w 1110"/>
              <a:gd name="T1" fmla="*/ 0 h 1800"/>
              <a:gd name="T2" fmla="*/ 960 w 1110"/>
              <a:gd name="T3" fmla="*/ 900 h 1800"/>
              <a:gd name="T4" fmla="*/ 60 w 1110"/>
              <a:gd name="T5" fmla="*/ 1440 h 1800"/>
              <a:gd name="T6" fmla="*/ 600 w 1110"/>
              <a:gd name="T7" fmla="*/ 1800 h 1800"/>
            </a:gdLst>
            <a:ahLst/>
            <a:cxnLst>
              <a:cxn ang="0">
                <a:pos x="T0" y="T1"/>
              </a:cxn>
              <a:cxn ang="0">
                <a:pos x="T2" y="T3"/>
              </a:cxn>
              <a:cxn ang="0">
                <a:pos x="T4" y="T5"/>
              </a:cxn>
              <a:cxn ang="0">
                <a:pos x="T6" y="T7"/>
              </a:cxn>
            </a:cxnLst>
            <a:rect l="0" t="0" r="r" b="b"/>
            <a:pathLst>
              <a:path w="1110" h="1800">
                <a:moveTo>
                  <a:pt x="960" y="0"/>
                </a:moveTo>
                <a:cubicBezTo>
                  <a:pt x="1035" y="330"/>
                  <a:pt x="1110" y="660"/>
                  <a:pt x="960" y="900"/>
                </a:cubicBezTo>
                <a:cubicBezTo>
                  <a:pt x="810" y="1140"/>
                  <a:pt x="120" y="1290"/>
                  <a:pt x="60" y="1440"/>
                </a:cubicBezTo>
                <a:cubicBezTo>
                  <a:pt x="0" y="1590"/>
                  <a:pt x="300" y="1695"/>
                  <a:pt x="600" y="1800"/>
                </a:cubicBezTo>
              </a:path>
            </a:pathLst>
          </a:custGeom>
          <a:noFill/>
          <a:ln w="19050" cap="rnd" cmpd="sng">
            <a:solidFill>
              <a:srgbClr val="0000FF"/>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73" name="Freeform 41"/>
          <p:cNvSpPr>
            <a:spLocks/>
          </p:cNvSpPr>
          <p:nvPr/>
        </p:nvSpPr>
        <p:spPr bwMode="auto">
          <a:xfrm>
            <a:off x="5470526" y="3779837"/>
            <a:ext cx="1311275" cy="844550"/>
          </a:xfrm>
          <a:custGeom>
            <a:avLst/>
            <a:gdLst>
              <a:gd name="T0" fmla="*/ 1350 w 1350"/>
              <a:gd name="T1" fmla="*/ 1620 h 1620"/>
              <a:gd name="T2" fmla="*/ 90 w 1350"/>
              <a:gd name="T3" fmla="*/ 1260 h 1620"/>
              <a:gd name="T4" fmla="*/ 810 w 1350"/>
              <a:gd name="T5" fmla="*/ 360 h 1620"/>
              <a:gd name="T6" fmla="*/ 990 w 1350"/>
              <a:gd name="T7" fmla="*/ 0 h 1620"/>
            </a:gdLst>
            <a:ahLst/>
            <a:cxnLst>
              <a:cxn ang="0">
                <a:pos x="T0" y="T1"/>
              </a:cxn>
              <a:cxn ang="0">
                <a:pos x="T2" y="T3"/>
              </a:cxn>
              <a:cxn ang="0">
                <a:pos x="T4" y="T5"/>
              </a:cxn>
              <a:cxn ang="0">
                <a:pos x="T6" y="T7"/>
              </a:cxn>
            </a:cxnLst>
            <a:rect l="0" t="0" r="r" b="b"/>
            <a:pathLst>
              <a:path w="1350" h="1620">
                <a:moveTo>
                  <a:pt x="1350" y="1620"/>
                </a:moveTo>
                <a:cubicBezTo>
                  <a:pt x="765" y="1545"/>
                  <a:pt x="180" y="1470"/>
                  <a:pt x="90" y="1260"/>
                </a:cubicBezTo>
                <a:cubicBezTo>
                  <a:pt x="0" y="1050"/>
                  <a:pt x="660" y="570"/>
                  <a:pt x="810" y="360"/>
                </a:cubicBezTo>
                <a:cubicBezTo>
                  <a:pt x="960" y="150"/>
                  <a:pt x="975" y="75"/>
                  <a:pt x="990" y="0"/>
                </a:cubicBezTo>
              </a:path>
            </a:pathLst>
          </a:custGeom>
          <a:noFill/>
          <a:ln w="9525">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74" name="Freeform 42"/>
          <p:cNvSpPr>
            <a:spLocks/>
          </p:cNvSpPr>
          <p:nvPr/>
        </p:nvSpPr>
        <p:spPr bwMode="auto">
          <a:xfrm>
            <a:off x="8001001" y="3709987"/>
            <a:ext cx="411163" cy="685800"/>
          </a:xfrm>
          <a:custGeom>
            <a:avLst/>
            <a:gdLst>
              <a:gd name="T0" fmla="*/ 0 w 570"/>
              <a:gd name="T1" fmla="*/ 1260 h 1260"/>
              <a:gd name="T2" fmla="*/ 540 w 570"/>
              <a:gd name="T3" fmla="*/ 900 h 1260"/>
              <a:gd name="T4" fmla="*/ 180 w 570"/>
              <a:gd name="T5" fmla="*/ 0 h 1260"/>
            </a:gdLst>
            <a:ahLst/>
            <a:cxnLst>
              <a:cxn ang="0">
                <a:pos x="T0" y="T1"/>
              </a:cxn>
              <a:cxn ang="0">
                <a:pos x="T2" y="T3"/>
              </a:cxn>
              <a:cxn ang="0">
                <a:pos x="T4" y="T5"/>
              </a:cxn>
            </a:cxnLst>
            <a:rect l="0" t="0" r="r" b="b"/>
            <a:pathLst>
              <a:path w="570" h="1260">
                <a:moveTo>
                  <a:pt x="0" y="1260"/>
                </a:moveTo>
                <a:cubicBezTo>
                  <a:pt x="255" y="1185"/>
                  <a:pt x="510" y="1110"/>
                  <a:pt x="540" y="900"/>
                </a:cubicBezTo>
                <a:cubicBezTo>
                  <a:pt x="570" y="690"/>
                  <a:pt x="375" y="345"/>
                  <a:pt x="180" y="0"/>
                </a:cubicBezTo>
              </a:path>
            </a:pathLst>
          </a:custGeom>
          <a:noFill/>
          <a:ln w="9525">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75" name="Freeform 43"/>
          <p:cNvSpPr>
            <a:spLocks/>
          </p:cNvSpPr>
          <p:nvPr/>
        </p:nvSpPr>
        <p:spPr bwMode="auto">
          <a:xfrm>
            <a:off x="8008939" y="3481387"/>
            <a:ext cx="795337" cy="1295400"/>
          </a:xfrm>
          <a:custGeom>
            <a:avLst/>
            <a:gdLst>
              <a:gd name="T0" fmla="*/ 0 w 930"/>
              <a:gd name="T1" fmla="*/ 0 h 2160"/>
              <a:gd name="T2" fmla="*/ 900 w 930"/>
              <a:gd name="T3" fmla="*/ 1440 h 2160"/>
              <a:gd name="T4" fmla="*/ 180 w 930"/>
              <a:gd name="T5" fmla="*/ 2160 h 2160"/>
            </a:gdLst>
            <a:ahLst/>
            <a:cxnLst>
              <a:cxn ang="0">
                <a:pos x="T0" y="T1"/>
              </a:cxn>
              <a:cxn ang="0">
                <a:pos x="T2" y="T3"/>
              </a:cxn>
              <a:cxn ang="0">
                <a:pos x="T4" y="T5"/>
              </a:cxn>
            </a:cxnLst>
            <a:rect l="0" t="0" r="r" b="b"/>
            <a:pathLst>
              <a:path w="930" h="2160">
                <a:moveTo>
                  <a:pt x="0" y="0"/>
                </a:moveTo>
                <a:cubicBezTo>
                  <a:pt x="435" y="540"/>
                  <a:pt x="870" y="1080"/>
                  <a:pt x="900" y="1440"/>
                </a:cubicBezTo>
                <a:cubicBezTo>
                  <a:pt x="930" y="1800"/>
                  <a:pt x="555" y="1980"/>
                  <a:pt x="180" y="2160"/>
                </a:cubicBezTo>
              </a:path>
            </a:pathLst>
          </a:custGeom>
          <a:noFill/>
          <a:ln w="19050" cap="rnd" cmpd="sng">
            <a:solidFill>
              <a:srgbClr val="0000FF"/>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76" name="Text Box 44"/>
          <p:cNvSpPr txBox="1">
            <a:spLocks noChangeArrowheads="1"/>
          </p:cNvSpPr>
          <p:nvPr/>
        </p:nvSpPr>
        <p:spPr bwMode="auto">
          <a:xfrm>
            <a:off x="6861176" y="5291138"/>
            <a:ext cx="22891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sz="2000">
                <a:latin typeface="Courier New" pitchFamily="49" charset="0"/>
              </a:rPr>
              <a:t>newNode</a:t>
            </a:r>
          </a:p>
        </p:txBody>
      </p:sp>
      <p:sp>
        <p:nvSpPr>
          <p:cNvPr id="44077" name="Line 45"/>
          <p:cNvSpPr>
            <a:spLocks noChangeShapeType="1"/>
          </p:cNvSpPr>
          <p:nvPr/>
        </p:nvSpPr>
        <p:spPr bwMode="auto">
          <a:xfrm flipV="1">
            <a:off x="7323138" y="4841875"/>
            <a:ext cx="0" cy="4492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79" name="Line 47"/>
          <p:cNvSpPr>
            <a:spLocks noChangeShapeType="1"/>
          </p:cNvSpPr>
          <p:nvPr/>
        </p:nvSpPr>
        <p:spPr bwMode="auto">
          <a:xfrm>
            <a:off x="9220200" y="3328987"/>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0" name="Line 48"/>
          <p:cNvSpPr>
            <a:spLocks noChangeShapeType="1"/>
          </p:cNvSpPr>
          <p:nvPr/>
        </p:nvSpPr>
        <p:spPr bwMode="auto">
          <a:xfrm>
            <a:off x="2514600" y="3252787"/>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2" name="Line 50"/>
          <p:cNvSpPr>
            <a:spLocks noChangeShapeType="1"/>
          </p:cNvSpPr>
          <p:nvPr/>
        </p:nvSpPr>
        <p:spPr bwMode="auto">
          <a:xfrm flipH="1">
            <a:off x="9448800" y="3481387"/>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3" name="Line 51"/>
          <p:cNvSpPr>
            <a:spLocks noChangeShapeType="1"/>
          </p:cNvSpPr>
          <p:nvPr/>
        </p:nvSpPr>
        <p:spPr bwMode="auto">
          <a:xfrm flipH="1">
            <a:off x="2590800" y="3481387"/>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Rectangle 2"/>
          <p:cNvSpPr txBox="1">
            <a:spLocks noChangeArrowheads="1"/>
          </p:cNvSpPr>
          <p:nvPr/>
        </p:nvSpPr>
        <p:spPr>
          <a:xfrm>
            <a:off x="1905000" y="347472"/>
            <a:ext cx="8229600"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Insertion</a:t>
            </a:r>
          </a:p>
        </p:txBody>
      </p:sp>
    </p:spTree>
    <p:extLst>
      <p:ext uri="{BB962C8B-B14F-4D97-AF65-F5344CB8AC3E}">
        <p14:creationId xmlns:p14="http://schemas.microsoft.com/office/powerpoint/2010/main" val="23882156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title"/>
          </p:nvPr>
        </p:nvSpPr>
        <p:spPr>
          <a:xfrm>
            <a:off x="1905000" y="304800"/>
            <a:ext cx="8229600" cy="1252728"/>
          </a:xfrm>
        </p:spPr>
        <p:txBody>
          <a:bodyPr/>
          <a:lstStyle/>
          <a:p>
            <a:r>
              <a:rPr lang="en-US" dirty="0"/>
              <a:t>Insertion</a:t>
            </a:r>
          </a:p>
        </p:txBody>
      </p:sp>
      <p:sp>
        <p:nvSpPr>
          <p:cNvPr id="98308" name="Rectangle 4" descr="Rectangle: Click to edit Master text styles&#10;Second level&#10;Third level&#10;Fourth level&#10;Fifth level"/>
          <p:cNvSpPr>
            <a:spLocks noGrp="1" noChangeArrowheads="1"/>
          </p:cNvSpPr>
          <p:nvPr>
            <p:ph idx="1"/>
          </p:nvPr>
        </p:nvSpPr>
        <p:spPr>
          <a:xfrm>
            <a:off x="1905000" y="2057400"/>
            <a:ext cx="7848600" cy="609600"/>
          </a:xfrm>
        </p:spPr>
        <p:txBody>
          <a:bodyPr/>
          <a:lstStyle/>
          <a:p>
            <a:pPr>
              <a:buFont typeface="Wingdings" pitchFamily="2" charset="2"/>
              <a:buChar char="§"/>
            </a:pPr>
            <a:r>
              <a:rPr lang="en-US" sz="2000" dirty="0"/>
              <a:t>We visualize operation </a:t>
            </a:r>
            <a:r>
              <a:rPr lang="en-US" sz="2000" dirty="0" err="1">
                <a:solidFill>
                  <a:schemeClr val="tx2"/>
                </a:solidFill>
              </a:rPr>
              <a:t>insertAfter</a:t>
            </a:r>
            <a:r>
              <a:rPr lang="en-US" sz="2000" dirty="0"/>
              <a:t>(p, X), which returns position q</a:t>
            </a:r>
          </a:p>
        </p:txBody>
      </p:sp>
      <p:sp>
        <p:nvSpPr>
          <p:cNvPr id="102" name="Slide Number Placeholder 5"/>
          <p:cNvSpPr>
            <a:spLocks noGrp="1"/>
          </p:cNvSpPr>
          <p:nvPr>
            <p:ph type="sldNum" sz="quarter" idx="12"/>
          </p:nvPr>
        </p:nvSpPr>
        <p:spPr/>
        <p:txBody>
          <a:bodyPr/>
          <a:lstStyle/>
          <a:p>
            <a:fld id="{2A18B32B-8B80-4225-8EB1-1E6AB7428F82}" type="slidenum">
              <a:rPr lang="en-US"/>
              <a:pPr/>
              <a:t>39</a:t>
            </a:fld>
            <a:endParaRPr lang="en-US"/>
          </a:p>
        </p:txBody>
      </p:sp>
      <p:sp>
        <p:nvSpPr>
          <p:cNvPr id="98306" name="AutoShape 2"/>
          <p:cNvSpPr>
            <a:spLocks noChangeArrowheads="1"/>
          </p:cNvSpPr>
          <p:nvPr/>
        </p:nvSpPr>
        <p:spPr bwMode="auto">
          <a:xfrm>
            <a:off x="6019800" y="4495800"/>
            <a:ext cx="1752600" cy="990600"/>
          </a:xfrm>
          <a:prstGeom prst="roundRect">
            <a:avLst>
              <a:gd name="adj" fmla="val 30130"/>
            </a:avLst>
          </a:prstGeom>
          <a:solidFill>
            <a:srgbClr val="ECF1FE"/>
          </a:solidFill>
          <a:ln w="19050"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09" name="Rectangle 5"/>
          <p:cNvSpPr>
            <a:spLocks noChangeArrowheads="1"/>
          </p:cNvSpPr>
          <p:nvPr/>
        </p:nvSpPr>
        <p:spPr bwMode="auto">
          <a:xfrm>
            <a:off x="33528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0" name="Rectangle 6"/>
          <p:cNvSpPr>
            <a:spLocks noChangeArrowheads="1"/>
          </p:cNvSpPr>
          <p:nvPr/>
        </p:nvSpPr>
        <p:spPr bwMode="auto">
          <a:xfrm>
            <a:off x="36576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1" name="Rectangle 7"/>
          <p:cNvSpPr>
            <a:spLocks noChangeArrowheads="1"/>
          </p:cNvSpPr>
          <p:nvPr/>
        </p:nvSpPr>
        <p:spPr bwMode="auto">
          <a:xfrm>
            <a:off x="39624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2" name="Freeform 8"/>
          <p:cNvSpPr>
            <a:spLocks/>
          </p:cNvSpPr>
          <p:nvPr/>
        </p:nvSpPr>
        <p:spPr bwMode="auto">
          <a:xfrm>
            <a:off x="4114800" y="59578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13" name="Rectangle 9"/>
          <p:cNvSpPr>
            <a:spLocks noChangeArrowheads="1"/>
          </p:cNvSpPr>
          <p:nvPr/>
        </p:nvSpPr>
        <p:spPr bwMode="auto">
          <a:xfrm>
            <a:off x="48768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4" name="Rectangle 10"/>
          <p:cNvSpPr>
            <a:spLocks noChangeArrowheads="1"/>
          </p:cNvSpPr>
          <p:nvPr/>
        </p:nvSpPr>
        <p:spPr bwMode="auto">
          <a:xfrm>
            <a:off x="51816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5" name="Rectangle 11"/>
          <p:cNvSpPr>
            <a:spLocks noChangeArrowheads="1"/>
          </p:cNvSpPr>
          <p:nvPr/>
        </p:nvSpPr>
        <p:spPr bwMode="auto">
          <a:xfrm>
            <a:off x="54864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6" name="Freeform 12"/>
          <p:cNvSpPr>
            <a:spLocks/>
          </p:cNvSpPr>
          <p:nvPr/>
        </p:nvSpPr>
        <p:spPr bwMode="auto">
          <a:xfrm>
            <a:off x="5638800" y="59578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17" name="Rectangle 13"/>
          <p:cNvSpPr>
            <a:spLocks noChangeArrowheads="1"/>
          </p:cNvSpPr>
          <p:nvPr/>
        </p:nvSpPr>
        <p:spPr bwMode="auto">
          <a:xfrm>
            <a:off x="64008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8" name="Rectangle 14"/>
          <p:cNvSpPr>
            <a:spLocks noChangeArrowheads="1"/>
          </p:cNvSpPr>
          <p:nvPr/>
        </p:nvSpPr>
        <p:spPr bwMode="auto">
          <a:xfrm>
            <a:off x="67056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19" name="Rectangle 15"/>
          <p:cNvSpPr>
            <a:spLocks noChangeArrowheads="1"/>
          </p:cNvSpPr>
          <p:nvPr/>
        </p:nvSpPr>
        <p:spPr bwMode="auto">
          <a:xfrm>
            <a:off x="70104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20" name="Freeform 16"/>
          <p:cNvSpPr>
            <a:spLocks/>
          </p:cNvSpPr>
          <p:nvPr/>
        </p:nvSpPr>
        <p:spPr bwMode="auto">
          <a:xfrm>
            <a:off x="7162800" y="59578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21" name="Rectangle 17"/>
          <p:cNvSpPr>
            <a:spLocks noChangeArrowheads="1"/>
          </p:cNvSpPr>
          <p:nvPr/>
        </p:nvSpPr>
        <p:spPr bwMode="auto">
          <a:xfrm>
            <a:off x="79248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22" name="Rectangle 18"/>
          <p:cNvSpPr>
            <a:spLocks noChangeArrowheads="1"/>
          </p:cNvSpPr>
          <p:nvPr/>
        </p:nvSpPr>
        <p:spPr bwMode="auto">
          <a:xfrm>
            <a:off x="82296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23" name="Rectangle 19"/>
          <p:cNvSpPr>
            <a:spLocks noChangeArrowheads="1"/>
          </p:cNvSpPr>
          <p:nvPr/>
        </p:nvSpPr>
        <p:spPr bwMode="auto">
          <a:xfrm>
            <a:off x="85344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24" name="Freeform 20"/>
          <p:cNvSpPr>
            <a:spLocks/>
          </p:cNvSpPr>
          <p:nvPr/>
        </p:nvSpPr>
        <p:spPr bwMode="auto">
          <a:xfrm rot="10800000">
            <a:off x="4267200" y="61102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25" name="Freeform 21"/>
          <p:cNvSpPr>
            <a:spLocks/>
          </p:cNvSpPr>
          <p:nvPr/>
        </p:nvSpPr>
        <p:spPr bwMode="auto">
          <a:xfrm rot="10800000">
            <a:off x="5791200" y="60960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26" name="Freeform 22"/>
          <p:cNvSpPr>
            <a:spLocks/>
          </p:cNvSpPr>
          <p:nvPr/>
        </p:nvSpPr>
        <p:spPr bwMode="auto">
          <a:xfrm rot="10800000">
            <a:off x="7315200" y="61102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27" name="Freeform 23"/>
          <p:cNvSpPr>
            <a:spLocks/>
          </p:cNvSpPr>
          <p:nvPr/>
        </p:nvSpPr>
        <p:spPr bwMode="auto">
          <a:xfrm>
            <a:off x="3736976" y="60960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28" name="Freeform 24"/>
          <p:cNvSpPr>
            <a:spLocks/>
          </p:cNvSpPr>
          <p:nvPr/>
        </p:nvSpPr>
        <p:spPr bwMode="auto">
          <a:xfrm>
            <a:off x="5257801" y="60960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29" name="Freeform 25"/>
          <p:cNvSpPr>
            <a:spLocks/>
          </p:cNvSpPr>
          <p:nvPr/>
        </p:nvSpPr>
        <p:spPr bwMode="auto">
          <a:xfrm>
            <a:off x="6778626" y="60960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30" name="Freeform 26"/>
          <p:cNvSpPr>
            <a:spLocks/>
          </p:cNvSpPr>
          <p:nvPr/>
        </p:nvSpPr>
        <p:spPr bwMode="auto">
          <a:xfrm>
            <a:off x="8299451" y="60960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31" name="Rectangle 27"/>
          <p:cNvSpPr>
            <a:spLocks noChangeArrowheads="1"/>
          </p:cNvSpPr>
          <p:nvPr/>
        </p:nvSpPr>
        <p:spPr bwMode="auto">
          <a:xfrm>
            <a:off x="94488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32" name="Rectangle 28"/>
          <p:cNvSpPr>
            <a:spLocks noChangeArrowheads="1"/>
          </p:cNvSpPr>
          <p:nvPr/>
        </p:nvSpPr>
        <p:spPr bwMode="auto">
          <a:xfrm>
            <a:off x="2438400" y="5943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33" name="Freeform 29"/>
          <p:cNvSpPr>
            <a:spLocks/>
          </p:cNvSpPr>
          <p:nvPr/>
        </p:nvSpPr>
        <p:spPr bwMode="auto">
          <a:xfrm>
            <a:off x="8686800" y="59436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34" name="Freeform 30"/>
          <p:cNvSpPr>
            <a:spLocks/>
          </p:cNvSpPr>
          <p:nvPr/>
        </p:nvSpPr>
        <p:spPr bwMode="auto">
          <a:xfrm rot="10800000">
            <a:off x="8839200" y="60960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35" name="Freeform 31"/>
          <p:cNvSpPr>
            <a:spLocks/>
          </p:cNvSpPr>
          <p:nvPr/>
        </p:nvSpPr>
        <p:spPr bwMode="auto">
          <a:xfrm>
            <a:off x="2590800" y="59436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36" name="Freeform 32"/>
          <p:cNvSpPr>
            <a:spLocks/>
          </p:cNvSpPr>
          <p:nvPr/>
        </p:nvSpPr>
        <p:spPr bwMode="auto">
          <a:xfrm rot="10800000">
            <a:off x="2743200" y="60960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37" name="Text Box 33"/>
          <p:cNvSpPr txBox="1">
            <a:spLocks noChangeArrowheads="1"/>
          </p:cNvSpPr>
          <p:nvPr/>
        </p:nvSpPr>
        <p:spPr bwMode="auto">
          <a:xfrm>
            <a:off x="3886201" y="63246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A</a:t>
            </a:r>
          </a:p>
        </p:txBody>
      </p:sp>
      <p:sp>
        <p:nvSpPr>
          <p:cNvPr id="98338" name="Text Box 34"/>
          <p:cNvSpPr txBox="1">
            <a:spLocks noChangeArrowheads="1"/>
          </p:cNvSpPr>
          <p:nvPr/>
        </p:nvSpPr>
        <p:spPr bwMode="auto">
          <a:xfrm>
            <a:off x="5410201" y="63246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B</a:t>
            </a:r>
          </a:p>
        </p:txBody>
      </p:sp>
      <p:sp>
        <p:nvSpPr>
          <p:cNvPr id="98339" name="Text Box 35"/>
          <p:cNvSpPr txBox="1">
            <a:spLocks noChangeArrowheads="1"/>
          </p:cNvSpPr>
          <p:nvPr/>
        </p:nvSpPr>
        <p:spPr bwMode="auto">
          <a:xfrm>
            <a:off x="6934201" y="63246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X</a:t>
            </a:r>
          </a:p>
        </p:txBody>
      </p:sp>
      <p:sp>
        <p:nvSpPr>
          <p:cNvPr id="98340" name="Text Box 36"/>
          <p:cNvSpPr txBox="1">
            <a:spLocks noChangeArrowheads="1"/>
          </p:cNvSpPr>
          <p:nvPr/>
        </p:nvSpPr>
        <p:spPr bwMode="auto">
          <a:xfrm>
            <a:off x="8458201" y="63246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C</a:t>
            </a:r>
          </a:p>
        </p:txBody>
      </p:sp>
      <p:sp>
        <p:nvSpPr>
          <p:cNvPr id="98341" name="Rectangle 37"/>
          <p:cNvSpPr>
            <a:spLocks noChangeArrowheads="1"/>
          </p:cNvSpPr>
          <p:nvPr/>
        </p:nvSpPr>
        <p:spPr bwMode="auto">
          <a:xfrm>
            <a:off x="3352800" y="2743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2" name="Rectangle 38"/>
          <p:cNvSpPr>
            <a:spLocks noChangeArrowheads="1"/>
          </p:cNvSpPr>
          <p:nvPr/>
        </p:nvSpPr>
        <p:spPr bwMode="auto">
          <a:xfrm>
            <a:off x="3657600" y="2743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3" name="Rectangle 39"/>
          <p:cNvSpPr>
            <a:spLocks noChangeArrowheads="1"/>
          </p:cNvSpPr>
          <p:nvPr/>
        </p:nvSpPr>
        <p:spPr bwMode="auto">
          <a:xfrm>
            <a:off x="3962400" y="2743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4" name="Freeform 40"/>
          <p:cNvSpPr>
            <a:spLocks/>
          </p:cNvSpPr>
          <p:nvPr/>
        </p:nvSpPr>
        <p:spPr bwMode="auto">
          <a:xfrm>
            <a:off x="4114800" y="27574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45" name="Rectangle 41"/>
          <p:cNvSpPr>
            <a:spLocks noChangeArrowheads="1"/>
          </p:cNvSpPr>
          <p:nvPr/>
        </p:nvSpPr>
        <p:spPr bwMode="auto">
          <a:xfrm>
            <a:off x="4876800" y="2743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6" name="Rectangle 42"/>
          <p:cNvSpPr>
            <a:spLocks noChangeArrowheads="1"/>
          </p:cNvSpPr>
          <p:nvPr/>
        </p:nvSpPr>
        <p:spPr bwMode="auto">
          <a:xfrm>
            <a:off x="5181600" y="2743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7" name="Rectangle 43"/>
          <p:cNvSpPr>
            <a:spLocks noChangeArrowheads="1"/>
          </p:cNvSpPr>
          <p:nvPr/>
        </p:nvSpPr>
        <p:spPr bwMode="auto">
          <a:xfrm>
            <a:off x="5486400" y="2743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48" name="Freeform 44"/>
          <p:cNvSpPr>
            <a:spLocks/>
          </p:cNvSpPr>
          <p:nvPr/>
        </p:nvSpPr>
        <p:spPr bwMode="auto">
          <a:xfrm>
            <a:off x="5638800" y="27574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98349" name="Group 45"/>
          <p:cNvGrpSpPr>
            <a:grpSpLocks/>
          </p:cNvGrpSpPr>
          <p:nvPr/>
        </p:nvGrpSpPr>
        <p:grpSpPr bwMode="auto">
          <a:xfrm>
            <a:off x="6400800" y="2743200"/>
            <a:ext cx="914400" cy="304800"/>
            <a:chOff x="4224" y="1728"/>
            <a:chExt cx="576" cy="192"/>
          </a:xfrm>
        </p:grpSpPr>
        <p:sp>
          <p:nvSpPr>
            <p:cNvPr id="98350" name="Rectangle 46"/>
            <p:cNvSpPr>
              <a:spLocks noChangeArrowheads="1"/>
            </p:cNvSpPr>
            <p:nvPr/>
          </p:nvSpPr>
          <p:spPr bwMode="auto">
            <a:xfrm>
              <a:off x="4224" y="1728"/>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1" name="Rectangle 47"/>
            <p:cNvSpPr>
              <a:spLocks noChangeArrowheads="1"/>
            </p:cNvSpPr>
            <p:nvPr/>
          </p:nvSpPr>
          <p:spPr bwMode="auto">
            <a:xfrm>
              <a:off x="4416" y="1728"/>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2" name="Rectangle 48"/>
            <p:cNvSpPr>
              <a:spLocks noChangeArrowheads="1"/>
            </p:cNvSpPr>
            <p:nvPr/>
          </p:nvSpPr>
          <p:spPr bwMode="auto">
            <a:xfrm>
              <a:off x="4608" y="1728"/>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8353" name="Freeform 49"/>
          <p:cNvSpPr>
            <a:spLocks/>
          </p:cNvSpPr>
          <p:nvPr/>
        </p:nvSpPr>
        <p:spPr bwMode="auto">
          <a:xfrm rot="10800000">
            <a:off x="4267200" y="29098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54" name="Freeform 50"/>
          <p:cNvSpPr>
            <a:spLocks/>
          </p:cNvSpPr>
          <p:nvPr/>
        </p:nvSpPr>
        <p:spPr bwMode="auto">
          <a:xfrm rot="10800000">
            <a:off x="5791200" y="29098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55" name="Freeform 51"/>
          <p:cNvSpPr>
            <a:spLocks/>
          </p:cNvSpPr>
          <p:nvPr/>
        </p:nvSpPr>
        <p:spPr bwMode="auto">
          <a:xfrm>
            <a:off x="3736975" y="2895600"/>
            <a:ext cx="158750"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56" name="Freeform 52"/>
          <p:cNvSpPr>
            <a:spLocks/>
          </p:cNvSpPr>
          <p:nvPr/>
        </p:nvSpPr>
        <p:spPr bwMode="auto">
          <a:xfrm>
            <a:off x="5257800" y="2895600"/>
            <a:ext cx="158750"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57" name="Freeform 53"/>
          <p:cNvSpPr>
            <a:spLocks/>
          </p:cNvSpPr>
          <p:nvPr/>
        </p:nvSpPr>
        <p:spPr bwMode="auto">
          <a:xfrm>
            <a:off x="6775450" y="2895600"/>
            <a:ext cx="158750"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58" name="Rectangle 54"/>
          <p:cNvSpPr>
            <a:spLocks noChangeArrowheads="1"/>
          </p:cNvSpPr>
          <p:nvPr/>
        </p:nvSpPr>
        <p:spPr bwMode="auto">
          <a:xfrm>
            <a:off x="7924800" y="2743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59" name="Rectangle 55"/>
          <p:cNvSpPr>
            <a:spLocks noChangeArrowheads="1"/>
          </p:cNvSpPr>
          <p:nvPr/>
        </p:nvSpPr>
        <p:spPr bwMode="auto">
          <a:xfrm>
            <a:off x="2438400" y="2743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60" name="Freeform 56"/>
          <p:cNvSpPr>
            <a:spLocks/>
          </p:cNvSpPr>
          <p:nvPr/>
        </p:nvSpPr>
        <p:spPr bwMode="auto">
          <a:xfrm>
            <a:off x="7162800" y="27432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61" name="Freeform 57"/>
          <p:cNvSpPr>
            <a:spLocks/>
          </p:cNvSpPr>
          <p:nvPr/>
        </p:nvSpPr>
        <p:spPr bwMode="auto">
          <a:xfrm rot="10800000">
            <a:off x="7315200" y="28956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62" name="Freeform 58"/>
          <p:cNvSpPr>
            <a:spLocks/>
          </p:cNvSpPr>
          <p:nvPr/>
        </p:nvSpPr>
        <p:spPr bwMode="auto">
          <a:xfrm>
            <a:off x="2590800" y="27432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63" name="Freeform 59"/>
          <p:cNvSpPr>
            <a:spLocks/>
          </p:cNvSpPr>
          <p:nvPr/>
        </p:nvSpPr>
        <p:spPr bwMode="auto">
          <a:xfrm rot="10800000">
            <a:off x="2743200" y="28956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64" name="Text Box 60"/>
          <p:cNvSpPr txBox="1">
            <a:spLocks noChangeArrowheads="1"/>
          </p:cNvSpPr>
          <p:nvPr/>
        </p:nvSpPr>
        <p:spPr bwMode="auto">
          <a:xfrm>
            <a:off x="3886201" y="31242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A</a:t>
            </a:r>
          </a:p>
        </p:txBody>
      </p:sp>
      <p:sp>
        <p:nvSpPr>
          <p:cNvPr id="98365" name="Text Box 61"/>
          <p:cNvSpPr txBox="1">
            <a:spLocks noChangeArrowheads="1"/>
          </p:cNvSpPr>
          <p:nvPr/>
        </p:nvSpPr>
        <p:spPr bwMode="auto">
          <a:xfrm>
            <a:off x="5410201" y="31242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B</a:t>
            </a:r>
          </a:p>
        </p:txBody>
      </p:sp>
      <p:sp>
        <p:nvSpPr>
          <p:cNvPr id="98366" name="Text Box 62"/>
          <p:cNvSpPr txBox="1">
            <a:spLocks noChangeArrowheads="1"/>
          </p:cNvSpPr>
          <p:nvPr/>
        </p:nvSpPr>
        <p:spPr bwMode="auto">
          <a:xfrm>
            <a:off x="6934201" y="31242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C</a:t>
            </a:r>
          </a:p>
        </p:txBody>
      </p:sp>
      <p:sp>
        <p:nvSpPr>
          <p:cNvPr id="98367" name="Text Box 63"/>
          <p:cNvSpPr txBox="1">
            <a:spLocks noChangeArrowheads="1"/>
          </p:cNvSpPr>
          <p:nvPr/>
        </p:nvSpPr>
        <p:spPr bwMode="auto">
          <a:xfrm>
            <a:off x="5181601" y="22860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p</a:t>
            </a:r>
          </a:p>
        </p:txBody>
      </p:sp>
      <p:sp>
        <p:nvSpPr>
          <p:cNvPr id="98368" name="Rectangle 64"/>
          <p:cNvSpPr>
            <a:spLocks noChangeArrowheads="1"/>
          </p:cNvSpPr>
          <p:nvPr/>
        </p:nvSpPr>
        <p:spPr bwMode="auto">
          <a:xfrm>
            <a:off x="3352800" y="4114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69" name="Rectangle 65"/>
          <p:cNvSpPr>
            <a:spLocks noChangeArrowheads="1"/>
          </p:cNvSpPr>
          <p:nvPr/>
        </p:nvSpPr>
        <p:spPr bwMode="auto">
          <a:xfrm>
            <a:off x="3657600" y="4114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70" name="Rectangle 66"/>
          <p:cNvSpPr>
            <a:spLocks noChangeArrowheads="1"/>
          </p:cNvSpPr>
          <p:nvPr/>
        </p:nvSpPr>
        <p:spPr bwMode="auto">
          <a:xfrm>
            <a:off x="3962400" y="4114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71" name="Freeform 67"/>
          <p:cNvSpPr>
            <a:spLocks/>
          </p:cNvSpPr>
          <p:nvPr/>
        </p:nvSpPr>
        <p:spPr bwMode="auto">
          <a:xfrm>
            <a:off x="4114800" y="41290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72" name="Rectangle 68"/>
          <p:cNvSpPr>
            <a:spLocks noChangeArrowheads="1"/>
          </p:cNvSpPr>
          <p:nvPr/>
        </p:nvSpPr>
        <p:spPr bwMode="auto">
          <a:xfrm>
            <a:off x="4876800" y="4114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73" name="Rectangle 69"/>
          <p:cNvSpPr>
            <a:spLocks noChangeArrowheads="1"/>
          </p:cNvSpPr>
          <p:nvPr/>
        </p:nvSpPr>
        <p:spPr bwMode="auto">
          <a:xfrm>
            <a:off x="5181600" y="4114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74" name="Rectangle 70"/>
          <p:cNvSpPr>
            <a:spLocks noChangeArrowheads="1"/>
          </p:cNvSpPr>
          <p:nvPr/>
        </p:nvSpPr>
        <p:spPr bwMode="auto">
          <a:xfrm>
            <a:off x="5486400" y="4114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75" name="Freeform 71"/>
          <p:cNvSpPr>
            <a:spLocks/>
          </p:cNvSpPr>
          <p:nvPr/>
        </p:nvSpPr>
        <p:spPr bwMode="auto">
          <a:xfrm>
            <a:off x="5638800" y="4095750"/>
            <a:ext cx="2286000" cy="171450"/>
          </a:xfrm>
          <a:custGeom>
            <a:avLst/>
            <a:gdLst>
              <a:gd name="T0" fmla="*/ 0 w 1440"/>
              <a:gd name="T1" fmla="*/ 107 h 108"/>
              <a:gd name="T2" fmla="*/ 780 w 1440"/>
              <a:gd name="T3" fmla="*/ 0 h 108"/>
              <a:gd name="T4" fmla="*/ 1440 w 1440"/>
              <a:gd name="T5" fmla="*/ 108 h 108"/>
            </a:gdLst>
            <a:ahLst/>
            <a:cxnLst>
              <a:cxn ang="0">
                <a:pos x="T0" y="T1"/>
              </a:cxn>
              <a:cxn ang="0">
                <a:pos x="T2" y="T3"/>
              </a:cxn>
              <a:cxn ang="0">
                <a:pos x="T4" y="T5"/>
              </a:cxn>
            </a:cxnLst>
            <a:rect l="0" t="0" r="r" b="b"/>
            <a:pathLst>
              <a:path w="1440" h="108">
                <a:moveTo>
                  <a:pt x="0" y="107"/>
                </a:moveTo>
                <a:cubicBezTo>
                  <a:pt x="130" y="89"/>
                  <a:pt x="540" y="0"/>
                  <a:pt x="780" y="0"/>
                </a:cubicBezTo>
                <a:cubicBezTo>
                  <a:pt x="1020" y="0"/>
                  <a:pt x="1303" y="86"/>
                  <a:pt x="1440" y="10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98376" name="Group 72"/>
          <p:cNvGrpSpPr>
            <a:grpSpLocks/>
          </p:cNvGrpSpPr>
          <p:nvPr/>
        </p:nvGrpSpPr>
        <p:grpSpPr bwMode="auto">
          <a:xfrm>
            <a:off x="7924800" y="4114800"/>
            <a:ext cx="914400" cy="304800"/>
            <a:chOff x="4224" y="1728"/>
            <a:chExt cx="576" cy="192"/>
          </a:xfrm>
        </p:grpSpPr>
        <p:sp>
          <p:nvSpPr>
            <p:cNvPr id="98377" name="Rectangle 73"/>
            <p:cNvSpPr>
              <a:spLocks noChangeArrowheads="1"/>
            </p:cNvSpPr>
            <p:nvPr/>
          </p:nvSpPr>
          <p:spPr bwMode="auto">
            <a:xfrm>
              <a:off x="4224" y="1728"/>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78" name="Rectangle 74"/>
            <p:cNvSpPr>
              <a:spLocks noChangeArrowheads="1"/>
            </p:cNvSpPr>
            <p:nvPr/>
          </p:nvSpPr>
          <p:spPr bwMode="auto">
            <a:xfrm>
              <a:off x="4416" y="1728"/>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79" name="Rectangle 75"/>
            <p:cNvSpPr>
              <a:spLocks noChangeArrowheads="1"/>
            </p:cNvSpPr>
            <p:nvPr/>
          </p:nvSpPr>
          <p:spPr bwMode="auto">
            <a:xfrm>
              <a:off x="4608" y="1728"/>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8380" name="Freeform 76"/>
          <p:cNvSpPr>
            <a:spLocks/>
          </p:cNvSpPr>
          <p:nvPr/>
        </p:nvSpPr>
        <p:spPr bwMode="auto">
          <a:xfrm rot="10800000">
            <a:off x="4267200" y="4281488"/>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81" name="Freeform 77"/>
          <p:cNvSpPr>
            <a:spLocks/>
          </p:cNvSpPr>
          <p:nvPr/>
        </p:nvSpPr>
        <p:spPr bwMode="auto">
          <a:xfrm>
            <a:off x="5789613" y="4267201"/>
            <a:ext cx="2286000" cy="161925"/>
          </a:xfrm>
          <a:custGeom>
            <a:avLst/>
            <a:gdLst>
              <a:gd name="T0" fmla="*/ 1440 w 1440"/>
              <a:gd name="T1" fmla="*/ 1 h 102"/>
              <a:gd name="T2" fmla="*/ 679 w 1440"/>
              <a:gd name="T3" fmla="*/ 102 h 102"/>
              <a:gd name="T4" fmla="*/ 0 w 1440"/>
              <a:gd name="T5" fmla="*/ 0 h 102"/>
            </a:gdLst>
            <a:ahLst/>
            <a:cxnLst>
              <a:cxn ang="0">
                <a:pos x="T0" y="T1"/>
              </a:cxn>
              <a:cxn ang="0">
                <a:pos x="T2" y="T3"/>
              </a:cxn>
              <a:cxn ang="0">
                <a:pos x="T4" y="T5"/>
              </a:cxn>
            </a:cxnLst>
            <a:rect l="0" t="0" r="r" b="b"/>
            <a:pathLst>
              <a:path w="1440" h="102">
                <a:moveTo>
                  <a:pt x="1440" y="1"/>
                </a:moveTo>
                <a:cubicBezTo>
                  <a:pt x="1313" y="18"/>
                  <a:pt x="919" y="102"/>
                  <a:pt x="679" y="102"/>
                </a:cubicBezTo>
                <a:cubicBezTo>
                  <a:pt x="439" y="102"/>
                  <a:pt x="141" y="21"/>
                  <a:pt x="0" y="0"/>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82" name="Freeform 78"/>
          <p:cNvSpPr>
            <a:spLocks/>
          </p:cNvSpPr>
          <p:nvPr/>
        </p:nvSpPr>
        <p:spPr bwMode="auto">
          <a:xfrm>
            <a:off x="3736976" y="42672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83" name="Freeform 79"/>
          <p:cNvSpPr>
            <a:spLocks/>
          </p:cNvSpPr>
          <p:nvPr/>
        </p:nvSpPr>
        <p:spPr bwMode="auto">
          <a:xfrm>
            <a:off x="5257801" y="42672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84" name="Freeform 80"/>
          <p:cNvSpPr>
            <a:spLocks/>
          </p:cNvSpPr>
          <p:nvPr/>
        </p:nvSpPr>
        <p:spPr bwMode="auto">
          <a:xfrm>
            <a:off x="8299451" y="42672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85" name="Rectangle 81"/>
          <p:cNvSpPr>
            <a:spLocks noChangeArrowheads="1"/>
          </p:cNvSpPr>
          <p:nvPr/>
        </p:nvSpPr>
        <p:spPr bwMode="auto">
          <a:xfrm>
            <a:off x="9448800" y="4114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86" name="Rectangle 82"/>
          <p:cNvSpPr>
            <a:spLocks noChangeArrowheads="1"/>
          </p:cNvSpPr>
          <p:nvPr/>
        </p:nvSpPr>
        <p:spPr bwMode="auto">
          <a:xfrm>
            <a:off x="2438400" y="4114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87" name="Freeform 83"/>
          <p:cNvSpPr>
            <a:spLocks/>
          </p:cNvSpPr>
          <p:nvPr/>
        </p:nvSpPr>
        <p:spPr bwMode="auto">
          <a:xfrm>
            <a:off x="8686800" y="41148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88" name="Freeform 84"/>
          <p:cNvSpPr>
            <a:spLocks/>
          </p:cNvSpPr>
          <p:nvPr/>
        </p:nvSpPr>
        <p:spPr bwMode="auto">
          <a:xfrm rot="10800000">
            <a:off x="8839200" y="42672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89" name="Freeform 85"/>
          <p:cNvSpPr>
            <a:spLocks/>
          </p:cNvSpPr>
          <p:nvPr/>
        </p:nvSpPr>
        <p:spPr bwMode="auto">
          <a:xfrm>
            <a:off x="2590800" y="41148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90" name="Freeform 86"/>
          <p:cNvSpPr>
            <a:spLocks/>
          </p:cNvSpPr>
          <p:nvPr/>
        </p:nvSpPr>
        <p:spPr bwMode="auto">
          <a:xfrm rot="10800000">
            <a:off x="2743200" y="42672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91" name="Text Box 87"/>
          <p:cNvSpPr txBox="1">
            <a:spLocks noChangeArrowheads="1"/>
          </p:cNvSpPr>
          <p:nvPr/>
        </p:nvSpPr>
        <p:spPr bwMode="auto">
          <a:xfrm>
            <a:off x="3886201" y="44958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A</a:t>
            </a:r>
          </a:p>
        </p:txBody>
      </p:sp>
      <p:sp>
        <p:nvSpPr>
          <p:cNvPr id="98392" name="Text Box 88"/>
          <p:cNvSpPr txBox="1">
            <a:spLocks noChangeArrowheads="1"/>
          </p:cNvSpPr>
          <p:nvPr/>
        </p:nvSpPr>
        <p:spPr bwMode="auto">
          <a:xfrm>
            <a:off x="5410201" y="44958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B</a:t>
            </a:r>
          </a:p>
        </p:txBody>
      </p:sp>
      <p:sp>
        <p:nvSpPr>
          <p:cNvPr id="98393" name="Text Box 89"/>
          <p:cNvSpPr txBox="1">
            <a:spLocks noChangeArrowheads="1"/>
          </p:cNvSpPr>
          <p:nvPr/>
        </p:nvSpPr>
        <p:spPr bwMode="auto">
          <a:xfrm>
            <a:off x="8458201" y="44958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C</a:t>
            </a:r>
          </a:p>
        </p:txBody>
      </p:sp>
      <p:sp>
        <p:nvSpPr>
          <p:cNvPr id="98394" name="Text Box 90"/>
          <p:cNvSpPr txBox="1">
            <a:spLocks noChangeArrowheads="1"/>
          </p:cNvSpPr>
          <p:nvPr/>
        </p:nvSpPr>
        <p:spPr bwMode="auto">
          <a:xfrm>
            <a:off x="5181601" y="36576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p</a:t>
            </a:r>
          </a:p>
        </p:txBody>
      </p:sp>
      <p:sp>
        <p:nvSpPr>
          <p:cNvPr id="98395" name="Rectangle 91"/>
          <p:cNvSpPr>
            <a:spLocks noChangeArrowheads="1"/>
          </p:cNvSpPr>
          <p:nvPr/>
        </p:nvSpPr>
        <p:spPr bwMode="auto">
          <a:xfrm>
            <a:off x="6400800" y="4724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96" name="Rectangle 92"/>
          <p:cNvSpPr>
            <a:spLocks noChangeArrowheads="1"/>
          </p:cNvSpPr>
          <p:nvPr/>
        </p:nvSpPr>
        <p:spPr bwMode="auto">
          <a:xfrm>
            <a:off x="6705600" y="4724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97" name="Rectangle 93"/>
          <p:cNvSpPr>
            <a:spLocks noChangeArrowheads="1"/>
          </p:cNvSpPr>
          <p:nvPr/>
        </p:nvSpPr>
        <p:spPr bwMode="auto">
          <a:xfrm>
            <a:off x="7010400" y="47244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98" name="Freeform 94"/>
          <p:cNvSpPr>
            <a:spLocks/>
          </p:cNvSpPr>
          <p:nvPr/>
        </p:nvSpPr>
        <p:spPr bwMode="auto">
          <a:xfrm>
            <a:off x="6778626" y="48768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399" name="Text Box 95"/>
          <p:cNvSpPr txBox="1">
            <a:spLocks noChangeArrowheads="1"/>
          </p:cNvSpPr>
          <p:nvPr/>
        </p:nvSpPr>
        <p:spPr bwMode="auto">
          <a:xfrm>
            <a:off x="6934201" y="51054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X</a:t>
            </a:r>
          </a:p>
        </p:txBody>
      </p:sp>
      <p:sp>
        <p:nvSpPr>
          <p:cNvPr id="98400" name="Freeform 96"/>
          <p:cNvSpPr>
            <a:spLocks/>
          </p:cNvSpPr>
          <p:nvPr/>
        </p:nvSpPr>
        <p:spPr bwMode="auto">
          <a:xfrm>
            <a:off x="5638800" y="4419600"/>
            <a:ext cx="914400" cy="457200"/>
          </a:xfrm>
          <a:custGeom>
            <a:avLst/>
            <a:gdLst>
              <a:gd name="T0" fmla="*/ 497 w 497"/>
              <a:gd name="T1" fmla="*/ 276 h 276"/>
              <a:gd name="T2" fmla="*/ 222 w 497"/>
              <a:gd name="T3" fmla="*/ 228 h 276"/>
              <a:gd name="T4" fmla="*/ 0 w 497"/>
              <a:gd name="T5" fmla="*/ 0 h 276"/>
            </a:gdLst>
            <a:ahLst/>
            <a:cxnLst>
              <a:cxn ang="0">
                <a:pos x="T0" y="T1"/>
              </a:cxn>
              <a:cxn ang="0">
                <a:pos x="T2" y="T3"/>
              </a:cxn>
              <a:cxn ang="0">
                <a:pos x="T4" y="T5"/>
              </a:cxn>
            </a:cxnLst>
            <a:rect l="0" t="0" r="r" b="b"/>
            <a:pathLst>
              <a:path w="497" h="276">
                <a:moveTo>
                  <a:pt x="497" y="276"/>
                </a:moveTo>
                <a:cubicBezTo>
                  <a:pt x="451" y="268"/>
                  <a:pt x="305" y="274"/>
                  <a:pt x="222" y="228"/>
                </a:cubicBezTo>
                <a:cubicBezTo>
                  <a:pt x="139" y="182"/>
                  <a:pt x="46" y="47"/>
                  <a:pt x="0" y="0"/>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401" name="Freeform 97"/>
          <p:cNvSpPr>
            <a:spLocks/>
          </p:cNvSpPr>
          <p:nvPr/>
        </p:nvSpPr>
        <p:spPr bwMode="auto">
          <a:xfrm flipH="1">
            <a:off x="7162800" y="4419600"/>
            <a:ext cx="914400" cy="457200"/>
          </a:xfrm>
          <a:custGeom>
            <a:avLst/>
            <a:gdLst>
              <a:gd name="T0" fmla="*/ 497 w 497"/>
              <a:gd name="T1" fmla="*/ 276 h 276"/>
              <a:gd name="T2" fmla="*/ 222 w 497"/>
              <a:gd name="T3" fmla="*/ 228 h 276"/>
              <a:gd name="T4" fmla="*/ 0 w 497"/>
              <a:gd name="T5" fmla="*/ 0 h 276"/>
            </a:gdLst>
            <a:ahLst/>
            <a:cxnLst>
              <a:cxn ang="0">
                <a:pos x="T0" y="T1"/>
              </a:cxn>
              <a:cxn ang="0">
                <a:pos x="T2" y="T3"/>
              </a:cxn>
              <a:cxn ang="0">
                <a:pos x="T4" y="T5"/>
              </a:cxn>
            </a:cxnLst>
            <a:rect l="0" t="0" r="r" b="b"/>
            <a:pathLst>
              <a:path w="497" h="276">
                <a:moveTo>
                  <a:pt x="497" y="276"/>
                </a:moveTo>
                <a:cubicBezTo>
                  <a:pt x="451" y="268"/>
                  <a:pt x="305" y="274"/>
                  <a:pt x="222" y="228"/>
                </a:cubicBezTo>
                <a:cubicBezTo>
                  <a:pt x="139" y="182"/>
                  <a:pt x="46" y="47"/>
                  <a:pt x="0" y="0"/>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402" name="Text Box 98"/>
          <p:cNvSpPr txBox="1">
            <a:spLocks noChangeArrowheads="1"/>
          </p:cNvSpPr>
          <p:nvPr/>
        </p:nvSpPr>
        <p:spPr bwMode="auto">
          <a:xfrm>
            <a:off x="7315201" y="44196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q</a:t>
            </a:r>
          </a:p>
        </p:txBody>
      </p:sp>
      <p:sp>
        <p:nvSpPr>
          <p:cNvPr id="98403" name="Text Box 99"/>
          <p:cNvSpPr txBox="1">
            <a:spLocks noChangeArrowheads="1"/>
          </p:cNvSpPr>
          <p:nvPr/>
        </p:nvSpPr>
        <p:spPr bwMode="auto">
          <a:xfrm>
            <a:off x="5181601" y="54864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p</a:t>
            </a:r>
          </a:p>
        </p:txBody>
      </p:sp>
      <p:sp>
        <p:nvSpPr>
          <p:cNvPr id="98404" name="Text Box 100"/>
          <p:cNvSpPr txBox="1">
            <a:spLocks noChangeArrowheads="1"/>
          </p:cNvSpPr>
          <p:nvPr/>
        </p:nvSpPr>
        <p:spPr bwMode="auto">
          <a:xfrm>
            <a:off x="6705601" y="54864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q</a:t>
            </a:r>
          </a:p>
        </p:txBody>
      </p:sp>
    </p:spTree>
    <p:extLst>
      <p:ext uri="{BB962C8B-B14F-4D97-AF65-F5344CB8AC3E}">
        <p14:creationId xmlns:p14="http://schemas.microsoft.com/office/powerpoint/2010/main" val="1912414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r>
              <a:rPr lang="en-US" sz="2400" dirty="0" smtClean="0"/>
              <a:t>A Linked List is an ordered collection of finite, homogenous data elements called ‘nodes’.</a:t>
            </a:r>
          </a:p>
          <a:p>
            <a:r>
              <a:rPr lang="en-US" sz="2400" dirty="0" smtClean="0"/>
              <a:t>The linear order is maintained by means of links or pointers.</a:t>
            </a:r>
          </a:p>
          <a:p>
            <a:r>
              <a:rPr lang="en-US" sz="2400" dirty="0" smtClean="0"/>
              <a:t>A Linked List can be classified into three major groups:</a:t>
            </a:r>
          </a:p>
          <a:p>
            <a:r>
              <a:rPr lang="en-US" sz="2400" dirty="0" smtClean="0"/>
              <a:t>1) Single Linked List</a:t>
            </a:r>
          </a:p>
          <a:p>
            <a:r>
              <a:rPr lang="en-US" sz="2400" dirty="0" smtClean="0"/>
              <a:t>2) Circular Linked List</a:t>
            </a:r>
          </a:p>
          <a:p>
            <a:r>
              <a:rPr lang="en-US" sz="2400" dirty="0" smtClean="0"/>
              <a:t>3) Double Linked List</a:t>
            </a:r>
            <a:endParaRPr lang="en-US" sz="2400" dirty="0"/>
          </a:p>
        </p:txBody>
      </p:sp>
    </p:spTree>
    <p:extLst>
      <p:ext uri="{BB962C8B-B14F-4D97-AF65-F5344CB8AC3E}">
        <p14:creationId xmlns:p14="http://schemas.microsoft.com/office/powerpoint/2010/main" val="1548777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title"/>
          </p:nvPr>
        </p:nvSpPr>
        <p:spPr>
          <a:xfrm>
            <a:off x="1752600" y="304800"/>
            <a:ext cx="8686800" cy="1252728"/>
          </a:xfrm>
        </p:spPr>
        <p:txBody>
          <a:bodyPr>
            <a:normAutofit fontScale="90000"/>
          </a:bodyPr>
          <a:lstStyle/>
          <a:p>
            <a:r>
              <a:rPr lang="en-US" b="1" dirty="0"/>
              <a:t>ALGORITHM FOR INSERTING A </a:t>
            </a:r>
            <a:r>
              <a:rPr lang="en-US" b="1" dirty="0" smtClean="0"/>
              <a:t>NODE</a:t>
            </a:r>
            <a:endParaRPr lang="en-US" dirty="0"/>
          </a:p>
        </p:txBody>
      </p:sp>
      <p:sp>
        <p:nvSpPr>
          <p:cNvPr id="98308" name="Rectangle 4" descr="Rectangle: Click to edit Master text styles&#10;Second level&#10;Third level&#10;Fourth level&#10;Fifth level"/>
          <p:cNvSpPr>
            <a:spLocks noGrp="1" noChangeArrowheads="1"/>
          </p:cNvSpPr>
          <p:nvPr>
            <p:ph idx="1"/>
          </p:nvPr>
        </p:nvSpPr>
        <p:spPr>
          <a:xfrm>
            <a:off x="0" y="1557528"/>
            <a:ext cx="12352421" cy="4648201"/>
          </a:xfrm>
        </p:spPr>
        <p:txBody>
          <a:bodyPr>
            <a:noAutofit/>
          </a:bodyPr>
          <a:lstStyle/>
          <a:p>
            <a:pPr>
              <a:buFont typeface="Wingdings" pitchFamily="2" charset="2"/>
              <a:buChar char="Ø"/>
            </a:pPr>
            <a:r>
              <a:rPr lang="en-US" sz="1800" dirty="0"/>
              <a:t>Suppose START is the first position in linked list. Let DATA be the element to be</a:t>
            </a:r>
          </a:p>
          <a:p>
            <a:pPr marL="0" indent="0">
              <a:buNone/>
            </a:pPr>
            <a:r>
              <a:rPr lang="en-US" sz="1800" dirty="0"/>
              <a:t>inserted in the new node. POS is the position where the </a:t>
            </a:r>
            <a:r>
              <a:rPr lang="en-US" sz="1800" dirty="0" err="1"/>
              <a:t>NewNode</a:t>
            </a:r>
            <a:r>
              <a:rPr lang="en-US" sz="1800" dirty="0"/>
              <a:t> is to be inserted. TEMP</a:t>
            </a:r>
          </a:p>
          <a:p>
            <a:pPr marL="0" indent="0">
              <a:buNone/>
            </a:pPr>
            <a:r>
              <a:rPr lang="en-US" sz="1800" dirty="0"/>
              <a:t>is a temporary pointer to hold the node address</a:t>
            </a:r>
            <a:r>
              <a:rPr lang="en-US" sz="1800" dirty="0" smtClean="0"/>
              <a:t>.</a:t>
            </a:r>
            <a:endParaRPr lang="en-US" sz="1800" dirty="0"/>
          </a:p>
          <a:p>
            <a:pPr marL="457200" indent="-457200">
              <a:buFont typeface="+mj-lt"/>
              <a:buAutoNum type="arabicPeriod"/>
            </a:pPr>
            <a:r>
              <a:rPr lang="en-US" sz="1800" dirty="0"/>
              <a:t>Input the DATA and POS</a:t>
            </a:r>
          </a:p>
          <a:p>
            <a:pPr marL="457200" indent="-457200">
              <a:buFont typeface="+mj-lt"/>
              <a:buAutoNum type="arabicPeriod"/>
            </a:pPr>
            <a:r>
              <a:rPr lang="en-US" sz="1800" dirty="0"/>
              <a:t>Initialize TEMP = START; i = 0</a:t>
            </a:r>
          </a:p>
          <a:p>
            <a:pPr marL="457200" indent="-457200">
              <a:buFont typeface="+mj-lt"/>
              <a:buAutoNum type="arabicPeriod"/>
            </a:pPr>
            <a:r>
              <a:rPr lang="en-US" sz="1800" dirty="0"/>
              <a:t>Repeat the step 4 if (i less than POS) and (TEMP is not equal to NULL)</a:t>
            </a:r>
          </a:p>
          <a:p>
            <a:pPr marL="457200" indent="-457200">
              <a:buFont typeface="+mj-lt"/>
              <a:buAutoNum type="arabicPeriod"/>
            </a:pPr>
            <a:r>
              <a:rPr lang="da-DK" sz="1800" dirty="0"/>
              <a:t>TEMP = TEMP → RPoint; i = i +1</a:t>
            </a:r>
          </a:p>
          <a:p>
            <a:pPr marL="457200" indent="-457200">
              <a:buFont typeface="+mj-lt"/>
              <a:buAutoNum type="arabicPeriod"/>
            </a:pPr>
            <a:r>
              <a:rPr lang="en-US" sz="1800" dirty="0"/>
              <a:t>If (TEMP not equal to NULL) and (i equal to POS)</a:t>
            </a:r>
          </a:p>
          <a:p>
            <a:pPr marL="301943" lvl="1" indent="0">
              <a:buNone/>
            </a:pPr>
            <a:r>
              <a:rPr lang="en-US" sz="1600" dirty="0"/>
              <a:t>	(</a:t>
            </a:r>
            <a:r>
              <a:rPr lang="en-US" sz="1600" i="1" dirty="0"/>
              <a:t>a</a:t>
            </a:r>
            <a:r>
              <a:rPr lang="en-US" sz="1600" dirty="0"/>
              <a:t>) Create a New Node</a:t>
            </a:r>
          </a:p>
          <a:p>
            <a:pPr marL="301943" lvl="1" indent="0">
              <a:buNone/>
            </a:pPr>
            <a:r>
              <a:rPr lang="en-US" sz="1600" dirty="0"/>
              <a:t>	(</a:t>
            </a:r>
            <a:r>
              <a:rPr lang="en-US" sz="1600" i="1" dirty="0"/>
              <a:t>b</a:t>
            </a:r>
            <a:r>
              <a:rPr lang="en-US" sz="1600" dirty="0"/>
              <a:t>) </a:t>
            </a:r>
            <a:r>
              <a:rPr lang="en-US" sz="1600" dirty="0" err="1"/>
              <a:t>NewNode</a:t>
            </a:r>
            <a:r>
              <a:rPr lang="en-US" sz="1600" dirty="0"/>
              <a:t> → DATA = DATA</a:t>
            </a:r>
          </a:p>
          <a:p>
            <a:pPr marL="301943" lvl="1" indent="0">
              <a:buNone/>
            </a:pPr>
            <a:r>
              <a:rPr lang="en-US" sz="1600" dirty="0"/>
              <a:t>	(</a:t>
            </a:r>
            <a:r>
              <a:rPr lang="en-US" sz="1600" i="1" dirty="0"/>
              <a:t>c</a:t>
            </a:r>
            <a:r>
              <a:rPr lang="en-US" sz="1600" dirty="0"/>
              <a:t>) </a:t>
            </a:r>
            <a:r>
              <a:rPr lang="en-US" sz="1600" dirty="0" err="1"/>
              <a:t>NewNode</a:t>
            </a:r>
            <a:r>
              <a:rPr lang="en-US" sz="1600" dirty="0"/>
              <a:t> → </a:t>
            </a:r>
            <a:r>
              <a:rPr lang="en-US" sz="1600" dirty="0" err="1"/>
              <a:t>RPoint</a:t>
            </a:r>
            <a:r>
              <a:rPr lang="en-US" sz="1600" dirty="0"/>
              <a:t> = TEMP → </a:t>
            </a:r>
            <a:r>
              <a:rPr lang="en-US" sz="1600" dirty="0" err="1"/>
              <a:t>RPoint</a:t>
            </a:r>
            <a:endParaRPr lang="en-US" sz="1600" dirty="0"/>
          </a:p>
          <a:p>
            <a:pPr marL="301943" lvl="1" indent="0">
              <a:buNone/>
            </a:pPr>
            <a:r>
              <a:rPr lang="en-US" sz="1600" dirty="0"/>
              <a:t>	(</a:t>
            </a:r>
            <a:r>
              <a:rPr lang="en-US" sz="1600" i="1" dirty="0"/>
              <a:t>d</a:t>
            </a:r>
            <a:r>
              <a:rPr lang="en-US" sz="1600" dirty="0"/>
              <a:t>) </a:t>
            </a:r>
            <a:r>
              <a:rPr lang="en-US" sz="1600" dirty="0" err="1"/>
              <a:t>NewNode</a:t>
            </a:r>
            <a:r>
              <a:rPr lang="en-US" sz="1600" dirty="0"/>
              <a:t> → </a:t>
            </a:r>
            <a:r>
              <a:rPr lang="en-US" sz="1600" dirty="0" err="1"/>
              <a:t>LPoint</a:t>
            </a:r>
            <a:r>
              <a:rPr lang="en-US" sz="1600" dirty="0"/>
              <a:t> = TEMP</a:t>
            </a:r>
          </a:p>
          <a:p>
            <a:pPr marL="301943" lvl="1" indent="0">
              <a:buNone/>
            </a:pPr>
            <a:r>
              <a:rPr lang="fr-FR" sz="1600" dirty="0"/>
              <a:t>	(</a:t>
            </a:r>
            <a:r>
              <a:rPr lang="fr-FR" sz="1600" i="1" dirty="0"/>
              <a:t>e</a:t>
            </a:r>
            <a:r>
              <a:rPr lang="fr-FR" sz="1600" dirty="0"/>
              <a:t>) (TEMP → </a:t>
            </a:r>
            <a:r>
              <a:rPr lang="fr-FR" sz="1600" dirty="0" err="1"/>
              <a:t>RPoint</a:t>
            </a:r>
            <a:r>
              <a:rPr lang="fr-FR" sz="1600" dirty="0"/>
              <a:t>) → </a:t>
            </a:r>
            <a:r>
              <a:rPr lang="fr-FR" sz="1600" dirty="0" err="1"/>
              <a:t>LPoint</a:t>
            </a:r>
            <a:r>
              <a:rPr lang="fr-FR" sz="1600" dirty="0"/>
              <a:t> = </a:t>
            </a:r>
            <a:r>
              <a:rPr lang="fr-FR" sz="1600" dirty="0" err="1"/>
              <a:t>NewNode</a:t>
            </a:r>
            <a:endParaRPr lang="fr-FR" sz="1600" dirty="0"/>
          </a:p>
          <a:p>
            <a:pPr marL="301943" lvl="1" indent="0">
              <a:buNone/>
            </a:pPr>
            <a:r>
              <a:rPr lang="en-US" sz="1600" dirty="0"/>
              <a:t>	(</a:t>
            </a:r>
            <a:r>
              <a:rPr lang="en-US" sz="1600" i="1" dirty="0"/>
              <a:t>f </a:t>
            </a:r>
            <a:r>
              <a:rPr lang="en-US" sz="1600" dirty="0"/>
              <a:t>) TEMP → </a:t>
            </a:r>
            <a:r>
              <a:rPr lang="en-US" sz="1600" dirty="0" err="1"/>
              <a:t>RPoint</a:t>
            </a:r>
            <a:r>
              <a:rPr lang="en-US" sz="1600" dirty="0"/>
              <a:t> = New Node</a:t>
            </a:r>
          </a:p>
          <a:p>
            <a:pPr marL="457200" indent="-457200">
              <a:buFont typeface="+mj-lt"/>
              <a:buAutoNum type="arabicPeriod"/>
            </a:pPr>
            <a:r>
              <a:rPr lang="en-US" sz="1800" dirty="0"/>
              <a:t>Else</a:t>
            </a:r>
          </a:p>
          <a:p>
            <a:pPr marL="0" indent="0">
              <a:buNone/>
            </a:pPr>
            <a:r>
              <a:rPr lang="en-US" sz="1800" dirty="0"/>
              <a:t>	(</a:t>
            </a:r>
            <a:r>
              <a:rPr lang="en-US" sz="1800" i="1" dirty="0"/>
              <a:t>a</a:t>
            </a:r>
            <a:r>
              <a:rPr lang="en-US" sz="1800" dirty="0"/>
              <a:t>) Display “Position NOT found”</a:t>
            </a:r>
          </a:p>
          <a:p>
            <a:pPr marL="0" indent="0">
              <a:buNone/>
            </a:pPr>
            <a:r>
              <a:rPr lang="en-US" sz="1800" dirty="0">
                <a:solidFill>
                  <a:schemeClr val="accent1"/>
                </a:solidFill>
              </a:rPr>
              <a:t>7.       </a:t>
            </a:r>
            <a:r>
              <a:rPr lang="en-US" sz="1800" dirty="0"/>
              <a:t>Exit</a:t>
            </a:r>
          </a:p>
        </p:txBody>
      </p:sp>
      <p:sp>
        <p:nvSpPr>
          <p:cNvPr id="102" name="Slide Number Placeholder 5"/>
          <p:cNvSpPr>
            <a:spLocks noGrp="1"/>
          </p:cNvSpPr>
          <p:nvPr>
            <p:ph type="sldNum" sz="quarter" idx="12"/>
          </p:nvPr>
        </p:nvSpPr>
        <p:spPr/>
        <p:txBody>
          <a:bodyPr/>
          <a:lstStyle/>
          <a:p>
            <a:fld id="{2A18B32B-8B80-4225-8EB1-1E6AB7428F82}" type="slidenum">
              <a:rPr lang="en-US"/>
              <a:pPr/>
              <a:t>40</a:t>
            </a:fld>
            <a:endParaRPr lang="en-US"/>
          </a:p>
        </p:txBody>
      </p:sp>
    </p:spTree>
    <p:extLst>
      <p:ext uri="{BB962C8B-B14F-4D97-AF65-F5344CB8AC3E}">
        <p14:creationId xmlns:p14="http://schemas.microsoft.com/office/powerpoint/2010/main" val="20614050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Deletion</a:t>
            </a:r>
          </a:p>
        </p:txBody>
      </p:sp>
      <p:sp>
        <p:nvSpPr>
          <p:cNvPr id="100355" name="Rectangle 3" descr="Rectangle: Click to edit Master text styles&#10;Second level&#10;Third level&#10;Fourth level&#10;Fifth level"/>
          <p:cNvSpPr>
            <a:spLocks noGrp="1" noChangeArrowheads="1"/>
          </p:cNvSpPr>
          <p:nvPr>
            <p:ph idx="1"/>
          </p:nvPr>
        </p:nvSpPr>
        <p:spPr>
          <a:xfrm>
            <a:off x="1752600" y="1878284"/>
            <a:ext cx="8229600" cy="457200"/>
          </a:xfrm>
        </p:spPr>
        <p:txBody>
          <a:bodyPr/>
          <a:lstStyle/>
          <a:p>
            <a:pPr>
              <a:buFont typeface="Wingdings" pitchFamily="2" charset="2"/>
              <a:buChar char="§"/>
            </a:pPr>
            <a:r>
              <a:rPr lang="en-US" sz="2400" dirty="0"/>
              <a:t>We visualize </a:t>
            </a:r>
            <a:r>
              <a:rPr lang="en-US" sz="2400" dirty="0">
                <a:solidFill>
                  <a:schemeClr val="tx2"/>
                </a:solidFill>
              </a:rPr>
              <a:t>remove</a:t>
            </a:r>
            <a:r>
              <a:rPr lang="en-US" sz="2400" dirty="0"/>
              <a:t>(p), where p == </a:t>
            </a:r>
            <a:r>
              <a:rPr lang="en-US" sz="2400" dirty="0">
                <a:solidFill>
                  <a:schemeClr val="tx2"/>
                </a:solidFill>
              </a:rPr>
              <a:t>last</a:t>
            </a:r>
            <a:r>
              <a:rPr lang="en-US" sz="2400" dirty="0"/>
              <a:t>()</a:t>
            </a:r>
            <a:endParaRPr lang="en-US" dirty="0"/>
          </a:p>
        </p:txBody>
      </p:sp>
      <p:sp>
        <p:nvSpPr>
          <p:cNvPr id="99" name="Slide Number Placeholder 5"/>
          <p:cNvSpPr>
            <a:spLocks noGrp="1"/>
          </p:cNvSpPr>
          <p:nvPr>
            <p:ph type="sldNum" sz="quarter" idx="12"/>
          </p:nvPr>
        </p:nvSpPr>
        <p:spPr/>
        <p:txBody>
          <a:bodyPr/>
          <a:lstStyle/>
          <a:p>
            <a:fld id="{026CE364-C8A2-412E-89CE-766769A151B7}" type="slidenum">
              <a:rPr lang="en-US"/>
              <a:pPr/>
              <a:t>41</a:t>
            </a:fld>
            <a:endParaRPr lang="en-US"/>
          </a:p>
        </p:txBody>
      </p:sp>
      <p:grpSp>
        <p:nvGrpSpPr>
          <p:cNvPr id="100356" name="Group 4"/>
          <p:cNvGrpSpPr>
            <a:grpSpLocks/>
          </p:cNvGrpSpPr>
          <p:nvPr/>
        </p:nvGrpSpPr>
        <p:grpSpPr bwMode="auto">
          <a:xfrm>
            <a:off x="2743200" y="2287587"/>
            <a:ext cx="7315200" cy="1371600"/>
            <a:chOff x="768" y="1296"/>
            <a:chExt cx="4608" cy="864"/>
          </a:xfrm>
        </p:grpSpPr>
        <p:sp>
          <p:nvSpPr>
            <p:cNvPr id="100357" name="AutoShape 5"/>
            <p:cNvSpPr>
              <a:spLocks noChangeArrowheads="1"/>
            </p:cNvSpPr>
            <p:nvPr/>
          </p:nvSpPr>
          <p:spPr bwMode="auto">
            <a:xfrm>
              <a:off x="3960" y="1344"/>
              <a:ext cx="1104" cy="816"/>
            </a:xfrm>
            <a:prstGeom prst="roundRect">
              <a:avLst>
                <a:gd name="adj" fmla="val 30130"/>
              </a:avLst>
            </a:prstGeom>
            <a:solidFill>
              <a:srgbClr val="ECF1FE"/>
            </a:solidFill>
            <a:ln w="19050"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8" name="Rectangle 6"/>
            <p:cNvSpPr>
              <a:spLocks noChangeArrowheads="1"/>
            </p:cNvSpPr>
            <p:nvPr/>
          </p:nvSpPr>
          <p:spPr bwMode="auto">
            <a:xfrm>
              <a:off x="1344"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Rectangle 7"/>
            <p:cNvSpPr>
              <a:spLocks noChangeArrowheads="1"/>
            </p:cNvSpPr>
            <p:nvPr/>
          </p:nvSpPr>
          <p:spPr bwMode="auto">
            <a:xfrm>
              <a:off x="1536"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0" name="Rectangle 8"/>
            <p:cNvSpPr>
              <a:spLocks noChangeArrowheads="1"/>
            </p:cNvSpPr>
            <p:nvPr/>
          </p:nvSpPr>
          <p:spPr bwMode="auto">
            <a:xfrm>
              <a:off x="1728"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1" name="Freeform 9"/>
            <p:cNvSpPr>
              <a:spLocks/>
            </p:cNvSpPr>
            <p:nvPr/>
          </p:nvSpPr>
          <p:spPr bwMode="auto">
            <a:xfrm>
              <a:off x="1824" y="1641"/>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62" name="Rectangle 10"/>
            <p:cNvSpPr>
              <a:spLocks noChangeArrowheads="1"/>
            </p:cNvSpPr>
            <p:nvPr/>
          </p:nvSpPr>
          <p:spPr bwMode="auto">
            <a:xfrm>
              <a:off x="2304"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3" name="Rectangle 11"/>
            <p:cNvSpPr>
              <a:spLocks noChangeArrowheads="1"/>
            </p:cNvSpPr>
            <p:nvPr/>
          </p:nvSpPr>
          <p:spPr bwMode="auto">
            <a:xfrm>
              <a:off x="2496"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4" name="Rectangle 12"/>
            <p:cNvSpPr>
              <a:spLocks noChangeArrowheads="1"/>
            </p:cNvSpPr>
            <p:nvPr/>
          </p:nvSpPr>
          <p:spPr bwMode="auto">
            <a:xfrm>
              <a:off x="2688"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5" name="Freeform 13"/>
            <p:cNvSpPr>
              <a:spLocks/>
            </p:cNvSpPr>
            <p:nvPr/>
          </p:nvSpPr>
          <p:spPr bwMode="auto">
            <a:xfrm>
              <a:off x="2784" y="1641"/>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66" name="Rectangle 14"/>
            <p:cNvSpPr>
              <a:spLocks noChangeArrowheads="1"/>
            </p:cNvSpPr>
            <p:nvPr/>
          </p:nvSpPr>
          <p:spPr bwMode="auto">
            <a:xfrm>
              <a:off x="3264"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7" name="Rectangle 15"/>
            <p:cNvSpPr>
              <a:spLocks noChangeArrowheads="1"/>
            </p:cNvSpPr>
            <p:nvPr/>
          </p:nvSpPr>
          <p:spPr bwMode="auto">
            <a:xfrm>
              <a:off x="3456"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8" name="Rectangle 16"/>
            <p:cNvSpPr>
              <a:spLocks noChangeArrowheads="1"/>
            </p:cNvSpPr>
            <p:nvPr/>
          </p:nvSpPr>
          <p:spPr bwMode="auto">
            <a:xfrm>
              <a:off x="3648"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69" name="Freeform 17"/>
            <p:cNvSpPr>
              <a:spLocks/>
            </p:cNvSpPr>
            <p:nvPr/>
          </p:nvSpPr>
          <p:spPr bwMode="auto">
            <a:xfrm>
              <a:off x="3744" y="1641"/>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70" name="Rectangle 18"/>
            <p:cNvSpPr>
              <a:spLocks noChangeArrowheads="1"/>
            </p:cNvSpPr>
            <p:nvPr/>
          </p:nvSpPr>
          <p:spPr bwMode="auto">
            <a:xfrm>
              <a:off x="4224"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71" name="Rectangle 19"/>
            <p:cNvSpPr>
              <a:spLocks noChangeArrowheads="1"/>
            </p:cNvSpPr>
            <p:nvPr/>
          </p:nvSpPr>
          <p:spPr bwMode="auto">
            <a:xfrm>
              <a:off x="4416"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72" name="Rectangle 20"/>
            <p:cNvSpPr>
              <a:spLocks noChangeArrowheads="1"/>
            </p:cNvSpPr>
            <p:nvPr/>
          </p:nvSpPr>
          <p:spPr bwMode="auto">
            <a:xfrm>
              <a:off x="4608"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73" name="Freeform 21"/>
            <p:cNvSpPr>
              <a:spLocks/>
            </p:cNvSpPr>
            <p:nvPr/>
          </p:nvSpPr>
          <p:spPr bwMode="auto">
            <a:xfrm rot="10800000">
              <a:off x="1920" y="1737"/>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74" name="Freeform 22"/>
            <p:cNvSpPr>
              <a:spLocks/>
            </p:cNvSpPr>
            <p:nvPr/>
          </p:nvSpPr>
          <p:spPr bwMode="auto">
            <a:xfrm rot="10800000">
              <a:off x="2880" y="1728"/>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75" name="Freeform 23"/>
            <p:cNvSpPr>
              <a:spLocks/>
            </p:cNvSpPr>
            <p:nvPr/>
          </p:nvSpPr>
          <p:spPr bwMode="auto">
            <a:xfrm rot="10800000">
              <a:off x="3840" y="1737"/>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76" name="Freeform 24"/>
            <p:cNvSpPr>
              <a:spLocks/>
            </p:cNvSpPr>
            <p:nvPr/>
          </p:nvSpPr>
          <p:spPr bwMode="auto">
            <a:xfrm>
              <a:off x="1586" y="1728"/>
              <a:ext cx="94" cy="288"/>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77" name="Freeform 25"/>
            <p:cNvSpPr>
              <a:spLocks/>
            </p:cNvSpPr>
            <p:nvPr/>
          </p:nvSpPr>
          <p:spPr bwMode="auto">
            <a:xfrm>
              <a:off x="2544" y="1728"/>
              <a:ext cx="94" cy="288"/>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78" name="Freeform 26"/>
            <p:cNvSpPr>
              <a:spLocks/>
            </p:cNvSpPr>
            <p:nvPr/>
          </p:nvSpPr>
          <p:spPr bwMode="auto">
            <a:xfrm>
              <a:off x="3502" y="1728"/>
              <a:ext cx="94" cy="288"/>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79" name="Freeform 27"/>
            <p:cNvSpPr>
              <a:spLocks/>
            </p:cNvSpPr>
            <p:nvPr/>
          </p:nvSpPr>
          <p:spPr bwMode="auto">
            <a:xfrm>
              <a:off x="4460" y="1728"/>
              <a:ext cx="94" cy="288"/>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80" name="Rectangle 28"/>
            <p:cNvSpPr>
              <a:spLocks noChangeArrowheads="1"/>
            </p:cNvSpPr>
            <p:nvPr/>
          </p:nvSpPr>
          <p:spPr bwMode="auto">
            <a:xfrm>
              <a:off x="5184"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81" name="Rectangle 29"/>
            <p:cNvSpPr>
              <a:spLocks noChangeArrowheads="1"/>
            </p:cNvSpPr>
            <p:nvPr/>
          </p:nvSpPr>
          <p:spPr bwMode="auto">
            <a:xfrm>
              <a:off x="768" y="1632"/>
              <a:ext cx="192"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82" name="Freeform 30"/>
            <p:cNvSpPr>
              <a:spLocks/>
            </p:cNvSpPr>
            <p:nvPr/>
          </p:nvSpPr>
          <p:spPr bwMode="auto">
            <a:xfrm>
              <a:off x="4704" y="1632"/>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83" name="Freeform 31"/>
            <p:cNvSpPr>
              <a:spLocks/>
            </p:cNvSpPr>
            <p:nvPr/>
          </p:nvSpPr>
          <p:spPr bwMode="auto">
            <a:xfrm rot="10800000">
              <a:off x="4800" y="1728"/>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84" name="Freeform 32"/>
            <p:cNvSpPr>
              <a:spLocks/>
            </p:cNvSpPr>
            <p:nvPr/>
          </p:nvSpPr>
          <p:spPr bwMode="auto">
            <a:xfrm>
              <a:off x="864" y="1632"/>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85" name="Freeform 33"/>
            <p:cNvSpPr>
              <a:spLocks/>
            </p:cNvSpPr>
            <p:nvPr/>
          </p:nvSpPr>
          <p:spPr bwMode="auto">
            <a:xfrm rot="10800000">
              <a:off x="960" y="1728"/>
              <a:ext cx="480" cy="88"/>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86" name="Text Box 34"/>
            <p:cNvSpPr txBox="1">
              <a:spLocks noChangeArrowheads="1"/>
            </p:cNvSpPr>
            <p:nvPr/>
          </p:nvSpPr>
          <p:spPr bwMode="auto">
            <a:xfrm>
              <a:off x="1680" y="187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A</a:t>
              </a:r>
            </a:p>
          </p:txBody>
        </p:sp>
        <p:sp>
          <p:nvSpPr>
            <p:cNvPr id="100387" name="Text Box 35"/>
            <p:cNvSpPr txBox="1">
              <a:spLocks noChangeArrowheads="1"/>
            </p:cNvSpPr>
            <p:nvPr/>
          </p:nvSpPr>
          <p:spPr bwMode="auto">
            <a:xfrm>
              <a:off x="2640" y="187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B</a:t>
              </a:r>
            </a:p>
          </p:txBody>
        </p:sp>
        <p:sp>
          <p:nvSpPr>
            <p:cNvPr id="100388" name="Text Box 36"/>
            <p:cNvSpPr txBox="1">
              <a:spLocks noChangeArrowheads="1"/>
            </p:cNvSpPr>
            <p:nvPr/>
          </p:nvSpPr>
          <p:spPr bwMode="auto">
            <a:xfrm>
              <a:off x="3600" y="187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C</a:t>
              </a:r>
            </a:p>
          </p:txBody>
        </p:sp>
        <p:sp>
          <p:nvSpPr>
            <p:cNvPr id="100389" name="Text Box 37"/>
            <p:cNvSpPr txBox="1">
              <a:spLocks noChangeArrowheads="1"/>
            </p:cNvSpPr>
            <p:nvPr/>
          </p:nvSpPr>
          <p:spPr bwMode="auto">
            <a:xfrm>
              <a:off x="4560" y="187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D</a:t>
              </a:r>
            </a:p>
          </p:txBody>
        </p:sp>
        <p:sp>
          <p:nvSpPr>
            <p:cNvPr id="100390" name="Text Box 38"/>
            <p:cNvSpPr txBox="1">
              <a:spLocks noChangeArrowheads="1"/>
            </p:cNvSpPr>
            <p:nvPr/>
          </p:nvSpPr>
          <p:spPr bwMode="auto">
            <a:xfrm>
              <a:off x="4392" y="1296"/>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p</a:t>
              </a:r>
            </a:p>
          </p:txBody>
        </p:sp>
      </p:grpSp>
      <p:sp>
        <p:nvSpPr>
          <p:cNvPr id="100391" name="AutoShape 39"/>
          <p:cNvSpPr>
            <a:spLocks noChangeArrowheads="1"/>
          </p:cNvSpPr>
          <p:nvPr/>
        </p:nvSpPr>
        <p:spPr bwMode="auto">
          <a:xfrm>
            <a:off x="7810500" y="4445000"/>
            <a:ext cx="1752600" cy="1295400"/>
          </a:xfrm>
          <a:prstGeom prst="roundRect">
            <a:avLst>
              <a:gd name="adj" fmla="val 30130"/>
            </a:avLst>
          </a:prstGeom>
          <a:solidFill>
            <a:srgbClr val="ECF1FE"/>
          </a:solidFill>
          <a:ln w="19050"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92" name="Rectangle 40"/>
          <p:cNvSpPr>
            <a:spLocks noChangeArrowheads="1"/>
          </p:cNvSpPr>
          <p:nvPr/>
        </p:nvSpPr>
        <p:spPr bwMode="auto">
          <a:xfrm>
            <a:off x="36576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93" name="Rectangle 41"/>
          <p:cNvSpPr>
            <a:spLocks noChangeArrowheads="1"/>
          </p:cNvSpPr>
          <p:nvPr/>
        </p:nvSpPr>
        <p:spPr bwMode="auto">
          <a:xfrm>
            <a:off x="39624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94" name="Rectangle 42"/>
          <p:cNvSpPr>
            <a:spLocks noChangeArrowheads="1"/>
          </p:cNvSpPr>
          <p:nvPr/>
        </p:nvSpPr>
        <p:spPr bwMode="auto">
          <a:xfrm>
            <a:off x="42672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95" name="Freeform 43"/>
          <p:cNvSpPr>
            <a:spLocks/>
          </p:cNvSpPr>
          <p:nvPr/>
        </p:nvSpPr>
        <p:spPr bwMode="auto">
          <a:xfrm>
            <a:off x="4419600" y="3925887"/>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396" name="Rectangle 44"/>
          <p:cNvSpPr>
            <a:spLocks noChangeArrowheads="1"/>
          </p:cNvSpPr>
          <p:nvPr/>
        </p:nvSpPr>
        <p:spPr bwMode="auto">
          <a:xfrm>
            <a:off x="51816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97" name="Rectangle 45"/>
          <p:cNvSpPr>
            <a:spLocks noChangeArrowheads="1"/>
          </p:cNvSpPr>
          <p:nvPr/>
        </p:nvSpPr>
        <p:spPr bwMode="auto">
          <a:xfrm>
            <a:off x="54864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98" name="Rectangle 46"/>
          <p:cNvSpPr>
            <a:spLocks noChangeArrowheads="1"/>
          </p:cNvSpPr>
          <p:nvPr/>
        </p:nvSpPr>
        <p:spPr bwMode="auto">
          <a:xfrm>
            <a:off x="57912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99" name="Freeform 47"/>
          <p:cNvSpPr>
            <a:spLocks/>
          </p:cNvSpPr>
          <p:nvPr/>
        </p:nvSpPr>
        <p:spPr bwMode="auto">
          <a:xfrm>
            <a:off x="5943600" y="3925887"/>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00" name="Rectangle 48"/>
          <p:cNvSpPr>
            <a:spLocks noChangeArrowheads="1"/>
          </p:cNvSpPr>
          <p:nvPr/>
        </p:nvSpPr>
        <p:spPr bwMode="auto">
          <a:xfrm>
            <a:off x="67056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01" name="Rectangle 49"/>
          <p:cNvSpPr>
            <a:spLocks noChangeArrowheads="1"/>
          </p:cNvSpPr>
          <p:nvPr/>
        </p:nvSpPr>
        <p:spPr bwMode="auto">
          <a:xfrm>
            <a:off x="70104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02" name="Rectangle 50"/>
          <p:cNvSpPr>
            <a:spLocks noChangeArrowheads="1"/>
          </p:cNvSpPr>
          <p:nvPr/>
        </p:nvSpPr>
        <p:spPr bwMode="auto">
          <a:xfrm>
            <a:off x="73152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03" name="Freeform 51"/>
          <p:cNvSpPr>
            <a:spLocks/>
          </p:cNvSpPr>
          <p:nvPr/>
        </p:nvSpPr>
        <p:spPr bwMode="auto">
          <a:xfrm>
            <a:off x="7467600" y="3875088"/>
            <a:ext cx="2286000" cy="188913"/>
          </a:xfrm>
          <a:custGeom>
            <a:avLst/>
            <a:gdLst>
              <a:gd name="T0" fmla="*/ 0 w 1440"/>
              <a:gd name="T1" fmla="*/ 119 h 119"/>
              <a:gd name="T2" fmla="*/ 776 w 1440"/>
              <a:gd name="T3" fmla="*/ 7 h 119"/>
              <a:gd name="T4" fmla="*/ 1440 w 1440"/>
              <a:gd name="T5" fmla="*/ 79 h 119"/>
            </a:gdLst>
            <a:ahLst/>
            <a:cxnLst>
              <a:cxn ang="0">
                <a:pos x="T0" y="T1"/>
              </a:cxn>
              <a:cxn ang="0">
                <a:pos x="T2" y="T3"/>
              </a:cxn>
              <a:cxn ang="0">
                <a:pos x="T4" y="T5"/>
              </a:cxn>
            </a:cxnLst>
            <a:rect l="0" t="0" r="r" b="b"/>
            <a:pathLst>
              <a:path w="1440" h="119">
                <a:moveTo>
                  <a:pt x="0" y="119"/>
                </a:moveTo>
                <a:cubicBezTo>
                  <a:pt x="129" y="100"/>
                  <a:pt x="536" y="14"/>
                  <a:pt x="776" y="7"/>
                </a:cubicBezTo>
                <a:cubicBezTo>
                  <a:pt x="1016" y="0"/>
                  <a:pt x="1302" y="64"/>
                  <a:pt x="1440" y="79"/>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04" name="Rectangle 52"/>
          <p:cNvSpPr>
            <a:spLocks noChangeArrowheads="1"/>
          </p:cNvSpPr>
          <p:nvPr/>
        </p:nvSpPr>
        <p:spPr bwMode="auto">
          <a:xfrm>
            <a:off x="8229600" y="4902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05" name="Rectangle 53"/>
          <p:cNvSpPr>
            <a:spLocks noChangeArrowheads="1"/>
          </p:cNvSpPr>
          <p:nvPr/>
        </p:nvSpPr>
        <p:spPr bwMode="auto">
          <a:xfrm>
            <a:off x="8534400" y="4902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06" name="Rectangle 54"/>
          <p:cNvSpPr>
            <a:spLocks noChangeArrowheads="1"/>
          </p:cNvSpPr>
          <p:nvPr/>
        </p:nvSpPr>
        <p:spPr bwMode="auto">
          <a:xfrm>
            <a:off x="8839200" y="49022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07" name="Freeform 55"/>
          <p:cNvSpPr>
            <a:spLocks/>
          </p:cNvSpPr>
          <p:nvPr/>
        </p:nvSpPr>
        <p:spPr bwMode="auto">
          <a:xfrm rot="10800000">
            <a:off x="4572000" y="4078287"/>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08" name="Freeform 56"/>
          <p:cNvSpPr>
            <a:spLocks/>
          </p:cNvSpPr>
          <p:nvPr/>
        </p:nvSpPr>
        <p:spPr bwMode="auto">
          <a:xfrm rot="10800000">
            <a:off x="6096000" y="40640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09" name="Freeform 57"/>
          <p:cNvSpPr>
            <a:spLocks/>
          </p:cNvSpPr>
          <p:nvPr/>
        </p:nvSpPr>
        <p:spPr bwMode="auto">
          <a:xfrm>
            <a:off x="7632700" y="4152900"/>
            <a:ext cx="749300" cy="863600"/>
          </a:xfrm>
          <a:custGeom>
            <a:avLst/>
            <a:gdLst>
              <a:gd name="T0" fmla="*/ 472 w 472"/>
              <a:gd name="T1" fmla="*/ 544 h 544"/>
              <a:gd name="T2" fmla="*/ 384 w 472"/>
              <a:gd name="T3" fmla="*/ 152 h 544"/>
              <a:gd name="T4" fmla="*/ 0 w 472"/>
              <a:gd name="T5" fmla="*/ 0 h 544"/>
            </a:gdLst>
            <a:ahLst/>
            <a:cxnLst>
              <a:cxn ang="0">
                <a:pos x="T0" y="T1"/>
              </a:cxn>
              <a:cxn ang="0">
                <a:pos x="T2" y="T3"/>
              </a:cxn>
              <a:cxn ang="0">
                <a:pos x="T4" y="T5"/>
              </a:cxn>
            </a:cxnLst>
            <a:rect l="0" t="0" r="r" b="b"/>
            <a:pathLst>
              <a:path w="472" h="544">
                <a:moveTo>
                  <a:pt x="472" y="544"/>
                </a:moveTo>
                <a:cubicBezTo>
                  <a:pt x="457" y="479"/>
                  <a:pt x="463" y="243"/>
                  <a:pt x="384" y="152"/>
                </a:cubicBezTo>
                <a:cubicBezTo>
                  <a:pt x="305" y="61"/>
                  <a:pt x="80" y="32"/>
                  <a:pt x="0" y="0"/>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10" name="Freeform 58"/>
          <p:cNvSpPr>
            <a:spLocks/>
          </p:cNvSpPr>
          <p:nvPr/>
        </p:nvSpPr>
        <p:spPr bwMode="auto">
          <a:xfrm>
            <a:off x="4041776" y="40640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11" name="Freeform 59"/>
          <p:cNvSpPr>
            <a:spLocks/>
          </p:cNvSpPr>
          <p:nvPr/>
        </p:nvSpPr>
        <p:spPr bwMode="auto">
          <a:xfrm>
            <a:off x="5562601" y="40640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12" name="Freeform 60"/>
          <p:cNvSpPr>
            <a:spLocks/>
          </p:cNvSpPr>
          <p:nvPr/>
        </p:nvSpPr>
        <p:spPr bwMode="auto">
          <a:xfrm>
            <a:off x="7083426" y="40640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13" name="Freeform 61"/>
          <p:cNvSpPr>
            <a:spLocks/>
          </p:cNvSpPr>
          <p:nvPr/>
        </p:nvSpPr>
        <p:spPr bwMode="auto">
          <a:xfrm>
            <a:off x="8604251" y="50546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14" name="Rectangle 62"/>
          <p:cNvSpPr>
            <a:spLocks noChangeArrowheads="1"/>
          </p:cNvSpPr>
          <p:nvPr/>
        </p:nvSpPr>
        <p:spPr bwMode="auto">
          <a:xfrm>
            <a:off x="97536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15" name="Rectangle 63"/>
          <p:cNvSpPr>
            <a:spLocks noChangeArrowheads="1"/>
          </p:cNvSpPr>
          <p:nvPr/>
        </p:nvSpPr>
        <p:spPr bwMode="auto">
          <a:xfrm>
            <a:off x="2743200" y="39116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16" name="Freeform 64"/>
          <p:cNvSpPr>
            <a:spLocks/>
          </p:cNvSpPr>
          <p:nvPr/>
        </p:nvSpPr>
        <p:spPr bwMode="auto">
          <a:xfrm>
            <a:off x="9004300" y="4189412"/>
            <a:ext cx="736600" cy="852488"/>
          </a:xfrm>
          <a:custGeom>
            <a:avLst/>
            <a:gdLst>
              <a:gd name="T0" fmla="*/ 0 w 464"/>
              <a:gd name="T1" fmla="*/ 537 h 537"/>
              <a:gd name="T2" fmla="*/ 96 w 464"/>
              <a:gd name="T3" fmla="*/ 89 h 537"/>
              <a:gd name="T4" fmla="*/ 464 w 464"/>
              <a:gd name="T5" fmla="*/ 1 h 537"/>
            </a:gdLst>
            <a:ahLst/>
            <a:cxnLst>
              <a:cxn ang="0">
                <a:pos x="T0" y="T1"/>
              </a:cxn>
              <a:cxn ang="0">
                <a:pos x="T2" y="T3"/>
              </a:cxn>
              <a:cxn ang="0">
                <a:pos x="T4" y="T5"/>
              </a:cxn>
            </a:cxnLst>
            <a:rect l="0" t="0" r="r" b="b"/>
            <a:pathLst>
              <a:path w="464" h="537">
                <a:moveTo>
                  <a:pt x="0" y="537"/>
                </a:moveTo>
                <a:cubicBezTo>
                  <a:pt x="16" y="462"/>
                  <a:pt x="19" y="178"/>
                  <a:pt x="96" y="89"/>
                </a:cubicBezTo>
                <a:cubicBezTo>
                  <a:pt x="173" y="0"/>
                  <a:pt x="387" y="19"/>
                  <a:pt x="464" y="1"/>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17" name="Freeform 65"/>
          <p:cNvSpPr>
            <a:spLocks/>
          </p:cNvSpPr>
          <p:nvPr/>
        </p:nvSpPr>
        <p:spPr bwMode="auto">
          <a:xfrm>
            <a:off x="7632701" y="4064000"/>
            <a:ext cx="2271713" cy="177800"/>
          </a:xfrm>
          <a:custGeom>
            <a:avLst/>
            <a:gdLst>
              <a:gd name="T0" fmla="*/ 1431 w 1431"/>
              <a:gd name="T1" fmla="*/ 0 h 112"/>
              <a:gd name="T2" fmla="*/ 680 w 1431"/>
              <a:gd name="T3" fmla="*/ 112 h 112"/>
              <a:gd name="T4" fmla="*/ 0 w 1431"/>
              <a:gd name="T5" fmla="*/ 0 h 112"/>
            </a:gdLst>
            <a:ahLst/>
            <a:cxnLst>
              <a:cxn ang="0">
                <a:pos x="T0" y="T1"/>
              </a:cxn>
              <a:cxn ang="0">
                <a:pos x="T2" y="T3"/>
              </a:cxn>
              <a:cxn ang="0">
                <a:pos x="T4" y="T5"/>
              </a:cxn>
            </a:cxnLst>
            <a:rect l="0" t="0" r="r" b="b"/>
            <a:pathLst>
              <a:path w="1431" h="112">
                <a:moveTo>
                  <a:pt x="1431" y="0"/>
                </a:moveTo>
                <a:cubicBezTo>
                  <a:pt x="1306" y="19"/>
                  <a:pt x="918" y="112"/>
                  <a:pt x="680" y="112"/>
                </a:cubicBezTo>
                <a:cubicBezTo>
                  <a:pt x="442" y="112"/>
                  <a:pt x="142" y="23"/>
                  <a:pt x="0" y="0"/>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18" name="Freeform 66"/>
          <p:cNvSpPr>
            <a:spLocks/>
          </p:cNvSpPr>
          <p:nvPr/>
        </p:nvSpPr>
        <p:spPr bwMode="auto">
          <a:xfrm>
            <a:off x="2895600" y="39116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19" name="Freeform 67"/>
          <p:cNvSpPr>
            <a:spLocks/>
          </p:cNvSpPr>
          <p:nvPr/>
        </p:nvSpPr>
        <p:spPr bwMode="auto">
          <a:xfrm rot="10800000">
            <a:off x="3048000" y="40640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20" name="Text Box 68"/>
          <p:cNvSpPr txBox="1">
            <a:spLocks noChangeArrowheads="1"/>
          </p:cNvSpPr>
          <p:nvPr/>
        </p:nvSpPr>
        <p:spPr bwMode="auto">
          <a:xfrm>
            <a:off x="4191001" y="42926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A</a:t>
            </a:r>
          </a:p>
        </p:txBody>
      </p:sp>
      <p:sp>
        <p:nvSpPr>
          <p:cNvPr id="100421" name="Text Box 69"/>
          <p:cNvSpPr txBox="1">
            <a:spLocks noChangeArrowheads="1"/>
          </p:cNvSpPr>
          <p:nvPr/>
        </p:nvSpPr>
        <p:spPr bwMode="auto">
          <a:xfrm>
            <a:off x="5715001" y="42926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B</a:t>
            </a:r>
          </a:p>
        </p:txBody>
      </p:sp>
      <p:sp>
        <p:nvSpPr>
          <p:cNvPr id="100422" name="Text Box 70"/>
          <p:cNvSpPr txBox="1">
            <a:spLocks noChangeArrowheads="1"/>
          </p:cNvSpPr>
          <p:nvPr/>
        </p:nvSpPr>
        <p:spPr bwMode="auto">
          <a:xfrm>
            <a:off x="7239001" y="42926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C</a:t>
            </a:r>
          </a:p>
        </p:txBody>
      </p:sp>
      <p:sp>
        <p:nvSpPr>
          <p:cNvPr id="100423" name="Text Box 71"/>
          <p:cNvSpPr txBox="1">
            <a:spLocks noChangeArrowheads="1"/>
          </p:cNvSpPr>
          <p:nvPr/>
        </p:nvSpPr>
        <p:spPr bwMode="auto">
          <a:xfrm>
            <a:off x="8763001" y="52832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D</a:t>
            </a:r>
          </a:p>
        </p:txBody>
      </p:sp>
      <p:sp>
        <p:nvSpPr>
          <p:cNvPr id="100424" name="Text Box 72"/>
          <p:cNvSpPr txBox="1">
            <a:spLocks noChangeArrowheads="1"/>
          </p:cNvSpPr>
          <p:nvPr/>
        </p:nvSpPr>
        <p:spPr bwMode="auto">
          <a:xfrm>
            <a:off x="8496301" y="43688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p</a:t>
            </a:r>
          </a:p>
        </p:txBody>
      </p:sp>
      <p:sp>
        <p:nvSpPr>
          <p:cNvPr id="100425" name="Rectangle 73"/>
          <p:cNvSpPr>
            <a:spLocks noChangeArrowheads="1"/>
          </p:cNvSpPr>
          <p:nvPr/>
        </p:nvSpPr>
        <p:spPr bwMode="auto">
          <a:xfrm>
            <a:off x="36576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26" name="Rectangle 74"/>
          <p:cNvSpPr>
            <a:spLocks noChangeArrowheads="1"/>
          </p:cNvSpPr>
          <p:nvPr/>
        </p:nvSpPr>
        <p:spPr bwMode="auto">
          <a:xfrm>
            <a:off x="39624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27" name="Rectangle 75"/>
          <p:cNvSpPr>
            <a:spLocks noChangeArrowheads="1"/>
          </p:cNvSpPr>
          <p:nvPr/>
        </p:nvSpPr>
        <p:spPr bwMode="auto">
          <a:xfrm>
            <a:off x="42672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28" name="Freeform 76"/>
          <p:cNvSpPr>
            <a:spLocks/>
          </p:cNvSpPr>
          <p:nvPr/>
        </p:nvSpPr>
        <p:spPr bwMode="auto">
          <a:xfrm>
            <a:off x="4419600" y="6034087"/>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29" name="Rectangle 77"/>
          <p:cNvSpPr>
            <a:spLocks noChangeArrowheads="1"/>
          </p:cNvSpPr>
          <p:nvPr/>
        </p:nvSpPr>
        <p:spPr bwMode="auto">
          <a:xfrm>
            <a:off x="51816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0" name="Rectangle 78"/>
          <p:cNvSpPr>
            <a:spLocks noChangeArrowheads="1"/>
          </p:cNvSpPr>
          <p:nvPr/>
        </p:nvSpPr>
        <p:spPr bwMode="auto">
          <a:xfrm>
            <a:off x="54864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1" name="Rectangle 79"/>
          <p:cNvSpPr>
            <a:spLocks noChangeArrowheads="1"/>
          </p:cNvSpPr>
          <p:nvPr/>
        </p:nvSpPr>
        <p:spPr bwMode="auto">
          <a:xfrm>
            <a:off x="57912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2" name="Freeform 80"/>
          <p:cNvSpPr>
            <a:spLocks/>
          </p:cNvSpPr>
          <p:nvPr/>
        </p:nvSpPr>
        <p:spPr bwMode="auto">
          <a:xfrm>
            <a:off x="5943600" y="6034087"/>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33" name="Rectangle 81"/>
          <p:cNvSpPr>
            <a:spLocks noChangeArrowheads="1"/>
          </p:cNvSpPr>
          <p:nvPr/>
        </p:nvSpPr>
        <p:spPr bwMode="auto">
          <a:xfrm>
            <a:off x="67056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4" name="Rectangle 82"/>
          <p:cNvSpPr>
            <a:spLocks noChangeArrowheads="1"/>
          </p:cNvSpPr>
          <p:nvPr/>
        </p:nvSpPr>
        <p:spPr bwMode="auto">
          <a:xfrm>
            <a:off x="70104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5" name="Rectangle 83"/>
          <p:cNvSpPr>
            <a:spLocks noChangeArrowheads="1"/>
          </p:cNvSpPr>
          <p:nvPr/>
        </p:nvSpPr>
        <p:spPr bwMode="auto">
          <a:xfrm>
            <a:off x="73152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6" name="Freeform 84"/>
          <p:cNvSpPr>
            <a:spLocks/>
          </p:cNvSpPr>
          <p:nvPr/>
        </p:nvSpPr>
        <p:spPr bwMode="auto">
          <a:xfrm rot="10800000">
            <a:off x="4572000" y="6186487"/>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37" name="Freeform 85"/>
          <p:cNvSpPr>
            <a:spLocks/>
          </p:cNvSpPr>
          <p:nvPr/>
        </p:nvSpPr>
        <p:spPr bwMode="auto">
          <a:xfrm rot="10800000">
            <a:off x="6096000" y="61722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38" name="Freeform 86"/>
          <p:cNvSpPr>
            <a:spLocks/>
          </p:cNvSpPr>
          <p:nvPr/>
        </p:nvSpPr>
        <p:spPr bwMode="auto">
          <a:xfrm>
            <a:off x="4041776" y="61722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39" name="Freeform 87"/>
          <p:cNvSpPr>
            <a:spLocks/>
          </p:cNvSpPr>
          <p:nvPr/>
        </p:nvSpPr>
        <p:spPr bwMode="auto">
          <a:xfrm>
            <a:off x="5562601" y="61722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40" name="Freeform 88"/>
          <p:cNvSpPr>
            <a:spLocks/>
          </p:cNvSpPr>
          <p:nvPr/>
        </p:nvSpPr>
        <p:spPr bwMode="auto">
          <a:xfrm>
            <a:off x="7083426" y="6172200"/>
            <a:ext cx="149225" cy="457200"/>
          </a:xfrm>
          <a:custGeom>
            <a:avLst/>
            <a:gdLst>
              <a:gd name="T0" fmla="*/ 46 w 106"/>
              <a:gd name="T1" fmla="*/ 0 h 348"/>
              <a:gd name="T2" fmla="*/ 10 w 106"/>
              <a:gd name="T3" fmla="*/ 186 h 348"/>
              <a:gd name="T4" fmla="*/ 106 w 106"/>
              <a:gd name="T5" fmla="*/ 348 h 348"/>
            </a:gdLst>
            <a:ahLst/>
            <a:cxnLst>
              <a:cxn ang="0">
                <a:pos x="T0" y="T1"/>
              </a:cxn>
              <a:cxn ang="0">
                <a:pos x="T2" y="T3"/>
              </a:cxn>
              <a:cxn ang="0">
                <a:pos x="T4" y="T5"/>
              </a:cxn>
            </a:cxnLst>
            <a:rect l="0" t="0" r="r" b="b"/>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41" name="Rectangle 89"/>
          <p:cNvSpPr>
            <a:spLocks noChangeArrowheads="1"/>
          </p:cNvSpPr>
          <p:nvPr/>
        </p:nvSpPr>
        <p:spPr bwMode="auto">
          <a:xfrm>
            <a:off x="8229600" y="6034087"/>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42" name="Rectangle 90"/>
          <p:cNvSpPr>
            <a:spLocks noChangeArrowheads="1"/>
          </p:cNvSpPr>
          <p:nvPr/>
        </p:nvSpPr>
        <p:spPr bwMode="auto">
          <a:xfrm>
            <a:off x="2743200" y="6019800"/>
            <a:ext cx="304800" cy="3048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43" name="Freeform 91"/>
          <p:cNvSpPr>
            <a:spLocks/>
          </p:cNvSpPr>
          <p:nvPr/>
        </p:nvSpPr>
        <p:spPr bwMode="auto">
          <a:xfrm>
            <a:off x="2895600" y="60198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44" name="Freeform 92"/>
          <p:cNvSpPr>
            <a:spLocks/>
          </p:cNvSpPr>
          <p:nvPr/>
        </p:nvSpPr>
        <p:spPr bwMode="auto">
          <a:xfrm rot="10800000">
            <a:off x="3048000" y="6172200"/>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45" name="Text Box 93"/>
          <p:cNvSpPr txBox="1">
            <a:spLocks noChangeArrowheads="1"/>
          </p:cNvSpPr>
          <p:nvPr/>
        </p:nvSpPr>
        <p:spPr bwMode="auto">
          <a:xfrm>
            <a:off x="4191001" y="64008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A</a:t>
            </a:r>
          </a:p>
        </p:txBody>
      </p:sp>
      <p:sp>
        <p:nvSpPr>
          <p:cNvPr id="100446" name="Text Box 94"/>
          <p:cNvSpPr txBox="1">
            <a:spLocks noChangeArrowheads="1"/>
          </p:cNvSpPr>
          <p:nvPr/>
        </p:nvSpPr>
        <p:spPr bwMode="auto">
          <a:xfrm>
            <a:off x="5715001" y="64008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B</a:t>
            </a:r>
          </a:p>
        </p:txBody>
      </p:sp>
      <p:sp>
        <p:nvSpPr>
          <p:cNvPr id="100447" name="Text Box 95"/>
          <p:cNvSpPr txBox="1">
            <a:spLocks noChangeArrowheads="1"/>
          </p:cNvSpPr>
          <p:nvPr/>
        </p:nvSpPr>
        <p:spPr bwMode="auto">
          <a:xfrm>
            <a:off x="7239001" y="6400800"/>
            <a:ext cx="36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2"/>
                </a:solidFill>
              </a:rPr>
              <a:t>C</a:t>
            </a:r>
          </a:p>
        </p:txBody>
      </p:sp>
      <p:sp>
        <p:nvSpPr>
          <p:cNvPr id="100448" name="Freeform 96"/>
          <p:cNvSpPr>
            <a:spLocks/>
          </p:cNvSpPr>
          <p:nvPr/>
        </p:nvSpPr>
        <p:spPr bwMode="auto">
          <a:xfrm>
            <a:off x="7467600" y="6035675"/>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449" name="Freeform 97"/>
          <p:cNvSpPr>
            <a:spLocks/>
          </p:cNvSpPr>
          <p:nvPr/>
        </p:nvSpPr>
        <p:spPr bwMode="auto">
          <a:xfrm rot="10800000">
            <a:off x="7620000" y="6173787"/>
            <a:ext cx="762000" cy="139700"/>
          </a:xfrm>
          <a:custGeom>
            <a:avLst/>
            <a:gdLst>
              <a:gd name="T0" fmla="*/ 0 w 480"/>
              <a:gd name="T1" fmla="*/ 87 h 88"/>
              <a:gd name="T2" fmla="*/ 237 w 480"/>
              <a:gd name="T3" fmla="*/ 0 h 88"/>
              <a:gd name="T4" fmla="*/ 480 w 480"/>
              <a:gd name="T5" fmla="*/ 88 h 88"/>
            </a:gdLst>
            <a:ahLst/>
            <a:cxnLst>
              <a:cxn ang="0">
                <a:pos x="T0" y="T1"/>
              </a:cxn>
              <a:cxn ang="0">
                <a:pos x="T2" y="T3"/>
              </a:cxn>
              <a:cxn ang="0">
                <a:pos x="T4" y="T5"/>
              </a:cxn>
            </a:cxnLst>
            <a:rect l="0" t="0" r="r" b="b"/>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36478057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135188" y="381000"/>
            <a:ext cx="8229600" cy="1252728"/>
          </a:xfrm>
        </p:spPr>
        <p:txBody>
          <a:bodyPr/>
          <a:lstStyle/>
          <a:p>
            <a:r>
              <a:rPr lang="en-US" dirty="0"/>
              <a:t>Deletion</a:t>
            </a:r>
          </a:p>
        </p:txBody>
      </p:sp>
      <p:sp>
        <p:nvSpPr>
          <p:cNvPr id="43011" name="Rectangle 3"/>
          <p:cNvSpPr>
            <a:spLocks noGrp="1" noChangeArrowheads="1"/>
          </p:cNvSpPr>
          <p:nvPr>
            <p:ph idx="1"/>
          </p:nvPr>
        </p:nvSpPr>
        <p:spPr>
          <a:xfrm>
            <a:off x="1828800" y="4800600"/>
            <a:ext cx="7772400" cy="1981200"/>
          </a:xfrm>
        </p:spPr>
        <p:txBody>
          <a:bodyPr>
            <a:normAutofit fontScale="92500" lnSpcReduction="20000"/>
          </a:bodyPr>
          <a:lstStyle/>
          <a:p>
            <a:pPr>
              <a:buFontTx/>
              <a:buNone/>
            </a:pPr>
            <a:r>
              <a:rPr lang="en-US" sz="2000" dirty="0" err="1">
                <a:latin typeface="Courier New" pitchFamily="49" charset="0"/>
              </a:rPr>
              <a:t>oldNode</a:t>
            </a:r>
            <a:r>
              <a:rPr lang="en-US" sz="2000" dirty="0">
                <a:latin typeface="Courier New" pitchFamily="49" charset="0"/>
              </a:rPr>
              <a:t> = current;</a:t>
            </a:r>
          </a:p>
          <a:p>
            <a:pPr>
              <a:buFontTx/>
              <a:buNone/>
            </a:pPr>
            <a:r>
              <a:rPr lang="en-US" sz="2000" dirty="0" err="1">
                <a:latin typeface="Courier New" pitchFamily="49" charset="0"/>
              </a:rPr>
              <a:t>oldNode</a:t>
            </a:r>
            <a:r>
              <a:rPr lang="en-US" sz="2000" dirty="0">
                <a:latin typeface="Courier New" pitchFamily="49" charset="0"/>
              </a:rPr>
              <a:t>-&gt;</a:t>
            </a:r>
            <a:r>
              <a:rPr lang="en-US" sz="2000" dirty="0" err="1">
                <a:latin typeface="Courier New" pitchFamily="49" charset="0"/>
              </a:rPr>
              <a:t>prev</a:t>
            </a:r>
            <a:r>
              <a:rPr lang="en-US" sz="2000" dirty="0">
                <a:latin typeface="Courier New" pitchFamily="49" charset="0"/>
              </a:rPr>
              <a:t>-&gt;next = </a:t>
            </a:r>
            <a:r>
              <a:rPr lang="en-US" sz="2000" dirty="0" err="1">
                <a:latin typeface="Courier New" pitchFamily="49" charset="0"/>
              </a:rPr>
              <a:t>oldNode</a:t>
            </a:r>
            <a:r>
              <a:rPr lang="en-US" sz="2000" dirty="0">
                <a:latin typeface="Courier New" pitchFamily="49" charset="0"/>
              </a:rPr>
              <a:t>-&gt;next;</a:t>
            </a:r>
          </a:p>
          <a:p>
            <a:pPr>
              <a:buFontTx/>
              <a:buNone/>
            </a:pPr>
            <a:r>
              <a:rPr lang="en-US" sz="2000" dirty="0" err="1">
                <a:latin typeface="Courier New" pitchFamily="49" charset="0"/>
              </a:rPr>
              <a:t>oldNode</a:t>
            </a:r>
            <a:r>
              <a:rPr lang="en-US" sz="2000" dirty="0">
                <a:latin typeface="Courier New" pitchFamily="49" charset="0"/>
              </a:rPr>
              <a:t>-&gt;next-&gt;</a:t>
            </a:r>
            <a:r>
              <a:rPr lang="en-US" sz="2000" dirty="0" err="1">
                <a:latin typeface="Courier New" pitchFamily="49" charset="0"/>
              </a:rPr>
              <a:t>prev</a:t>
            </a:r>
            <a:r>
              <a:rPr lang="en-US" sz="2000" dirty="0">
                <a:latin typeface="Courier New" pitchFamily="49" charset="0"/>
              </a:rPr>
              <a:t> = </a:t>
            </a:r>
            <a:r>
              <a:rPr lang="en-US" sz="2000" dirty="0" err="1">
                <a:latin typeface="Courier New" pitchFamily="49" charset="0"/>
              </a:rPr>
              <a:t>oldNode</a:t>
            </a:r>
            <a:r>
              <a:rPr lang="en-US" sz="2000" dirty="0">
                <a:latin typeface="Courier New" pitchFamily="49" charset="0"/>
              </a:rPr>
              <a:t>-&gt;</a:t>
            </a:r>
            <a:r>
              <a:rPr lang="en-US" sz="2000" dirty="0" err="1">
                <a:latin typeface="Courier New" pitchFamily="49" charset="0"/>
              </a:rPr>
              <a:t>prev</a:t>
            </a:r>
            <a:r>
              <a:rPr lang="en-US" sz="2000" dirty="0">
                <a:latin typeface="Courier New" pitchFamily="49" charset="0"/>
              </a:rPr>
              <a:t>;</a:t>
            </a:r>
          </a:p>
          <a:p>
            <a:pPr>
              <a:buFontTx/>
              <a:buNone/>
            </a:pPr>
            <a:r>
              <a:rPr lang="en-US" sz="2000" dirty="0">
                <a:latin typeface="Courier New" pitchFamily="49" charset="0"/>
              </a:rPr>
              <a:t>delete </a:t>
            </a:r>
            <a:r>
              <a:rPr lang="en-US" sz="2000" dirty="0" err="1">
                <a:latin typeface="Courier New" pitchFamily="49" charset="0"/>
              </a:rPr>
              <a:t>oldNode</a:t>
            </a:r>
            <a:r>
              <a:rPr lang="en-US" sz="2000" dirty="0">
                <a:latin typeface="Courier New" pitchFamily="49" charset="0"/>
              </a:rPr>
              <a:t>;</a:t>
            </a:r>
          </a:p>
          <a:p>
            <a:pPr>
              <a:buFontTx/>
              <a:buNone/>
            </a:pPr>
            <a:r>
              <a:rPr lang="en-US" sz="2000" dirty="0">
                <a:latin typeface="Courier New" pitchFamily="49" charset="0"/>
              </a:rPr>
              <a:t>current = head;</a:t>
            </a:r>
          </a:p>
          <a:p>
            <a:pPr>
              <a:buFontTx/>
              <a:buNone/>
            </a:pPr>
            <a:endParaRPr lang="en-US" sz="2000" dirty="0">
              <a:latin typeface="Courier New" pitchFamily="49" charset="0"/>
            </a:endParaRPr>
          </a:p>
        </p:txBody>
      </p:sp>
      <p:sp>
        <p:nvSpPr>
          <p:cNvPr id="38" name="Slide Number Placeholder 37"/>
          <p:cNvSpPr>
            <a:spLocks noGrp="1"/>
          </p:cNvSpPr>
          <p:nvPr>
            <p:ph type="sldNum" sz="quarter" idx="12"/>
          </p:nvPr>
        </p:nvSpPr>
        <p:spPr/>
        <p:txBody>
          <a:bodyPr/>
          <a:lstStyle/>
          <a:p>
            <a:fld id="{765479D0-4577-4771-83DA-95D0E8391AF5}" type="slidenum">
              <a:rPr lang="en-US"/>
              <a:pPr/>
              <a:t>42</a:t>
            </a:fld>
            <a:endParaRPr lang="en-US"/>
          </a:p>
        </p:txBody>
      </p:sp>
      <p:sp>
        <p:nvSpPr>
          <p:cNvPr id="43012" name="Line 4"/>
          <p:cNvSpPr>
            <a:spLocks noChangeShapeType="1"/>
          </p:cNvSpPr>
          <p:nvPr/>
        </p:nvSpPr>
        <p:spPr bwMode="auto">
          <a:xfrm flipH="1">
            <a:off x="6181725" y="3132138"/>
            <a:ext cx="274638" cy="627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3" name="Text Box 5"/>
          <p:cNvSpPr txBox="1">
            <a:spLocks noChangeArrowheads="1"/>
          </p:cNvSpPr>
          <p:nvPr/>
        </p:nvSpPr>
        <p:spPr bwMode="auto">
          <a:xfrm>
            <a:off x="6096000" y="2727325"/>
            <a:ext cx="1295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sz="2000">
                <a:latin typeface="Courier New" pitchFamily="49" charset="0"/>
              </a:rPr>
              <a:t>current</a:t>
            </a:r>
          </a:p>
        </p:txBody>
      </p:sp>
      <p:grpSp>
        <p:nvGrpSpPr>
          <p:cNvPr id="43015" name="Group 7"/>
          <p:cNvGrpSpPr>
            <a:grpSpLocks/>
          </p:cNvGrpSpPr>
          <p:nvPr/>
        </p:nvGrpSpPr>
        <p:grpSpPr bwMode="auto">
          <a:xfrm>
            <a:off x="3294064" y="3759201"/>
            <a:ext cx="1512887" cy="625475"/>
            <a:chOff x="4140" y="5580"/>
            <a:chExt cx="1980" cy="540"/>
          </a:xfrm>
        </p:grpSpPr>
        <p:sp>
          <p:nvSpPr>
            <p:cNvPr id="43016" name="Rectangle 8"/>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3017" name="Line 9"/>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8" name="Line 10"/>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19" name="Group 11"/>
          <p:cNvGrpSpPr>
            <a:grpSpLocks/>
          </p:cNvGrpSpPr>
          <p:nvPr/>
        </p:nvGrpSpPr>
        <p:grpSpPr bwMode="auto">
          <a:xfrm>
            <a:off x="5356225" y="3759201"/>
            <a:ext cx="1512888" cy="625475"/>
            <a:chOff x="4140" y="5580"/>
            <a:chExt cx="1980" cy="540"/>
          </a:xfrm>
        </p:grpSpPr>
        <p:sp>
          <p:nvSpPr>
            <p:cNvPr id="43020" name="Rectangle 12"/>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3021" name="Line 13"/>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2" name="Line 14"/>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23" name="Group 15"/>
          <p:cNvGrpSpPr>
            <a:grpSpLocks/>
          </p:cNvGrpSpPr>
          <p:nvPr/>
        </p:nvGrpSpPr>
        <p:grpSpPr bwMode="auto">
          <a:xfrm>
            <a:off x="7556500" y="3759201"/>
            <a:ext cx="1511300" cy="625475"/>
            <a:chOff x="4140" y="5580"/>
            <a:chExt cx="1980" cy="540"/>
          </a:xfrm>
        </p:grpSpPr>
        <p:sp>
          <p:nvSpPr>
            <p:cNvPr id="43024" name="Rectangle 16"/>
            <p:cNvSpPr>
              <a:spLocks noChangeArrowheads="1"/>
            </p:cNvSpPr>
            <p:nvPr/>
          </p:nvSpPr>
          <p:spPr bwMode="auto">
            <a:xfrm>
              <a:off x="4140" y="5580"/>
              <a:ext cx="1980" cy="540"/>
            </a:xfrm>
            <a:prstGeom prst="rect">
              <a:avLst/>
            </a:prstGeom>
            <a:solidFill>
              <a:srgbClr val="FFFFFF"/>
            </a:solidFill>
            <a:ln w="9525">
              <a:solidFill>
                <a:srgbClr val="000000"/>
              </a:solidFill>
              <a:miter lim="800000"/>
              <a:headEnd/>
              <a:tailEnd/>
            </a:ln>
          </p:spPr>
          <p:txBody>
            <a:bodyPr/>
            <a:lstStyle/>
            <a:p>
              <a:endParaRPr lang="en-US"/>
            </a:p>
          </p:txBody>
        </p:sp>
        <p:sp>
          <p:nvSpPr>
            <p:cNvPr id="43025" name="Line 17"/>
            <p:cNvSpPr>
              <a:spLocks noChangeShapeType="1"/>
            </p:cNvSpPr>
            <p:nvPr/>
          </p:nvSpPr>
          <p:spPr bwMode="auto">
            <a:xfrm>
              <a:off x="46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Line 18"/>
            <p:cNvSpPr>
              <a:spLocks noChangeShapeType="1"/>
            </p:cNvSpPr>
            <p:nvPr/>
          </p:nvSpPr>
          <p:spPr bwMode="auto">
            <a:xfrm>
              <a:off x="5580" y="558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032" name="Line 24"/>
          <p:cNvSpPr>
            <a:spLocks noChangeShapeType="1"/>
          </p:cNvSpPr>
          <p:nvPr/>
        </p:nvSpPr>
        <p:spPr bwMode="auto">
          <a:xfrm>
            <a:off x="4532313" y="3914775"/>
            <a:ext cx="82391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33" name="Line 25"/>
          <p:cNvSpPr>
            <a:spLocks noChangeShapeType="1"/>
          </p:cNvSpPr>
          <p:nvPr/>
        </p:nvSpPr>
        <p:spPr bwMode="auto">
          <a:xfrm flipH="1">
            <a:off x="4806951" y="4229100"/>
            <a:ext cx="8239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34" name="Line 26"/>
          <p:cNvSpPr>
            <a:spLocks noChangeShapeType="1"/>
          </p:cNvSpPr>
          <p:nvPr/>
        </p:nvSpPr>
        <p:spPr bwMode="auto">
          <a:xfrm>
            <a:off x="6592888" y="3914775"/>
            <a:ext cx="96361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35" name="Line 27"/>
          <p:cNvSpPr>
            <a:spLocks noChangeShapeType="1"/>
          </p:cNvSpPr>
          <p:nvPr/>
        </p:nvSpPr>
        <p:spPr bwMode="auto">
          <a:xfrm flipH="1">
            <a:off x="6869114" y="4229100"/>
            <a:ext cx="9620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36" name="Text Box 28"/>
          <p:cNvSpPr txBox="1">
            <a:spLocks noChangeArrowheads="1"/>
          </p:cNvSpPr>
          <p:nvPr/>
        </p:nvSpPr>
        <p:spPr bwMode="auto">
          <a:xfrm>
            <a:off x="2895601" y="2803525"/>
            <a:ext cx="14192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sz="2000" b="1">
                <a:latin typeface="Courier New" pitchFamily="49" charset="0"/>
              </a:rPr>
              <a:t>head</a:t>
            </a:r>
          </a:p>
        </p:txBody>
      </p:sp>
      <p:sp>
        <p:nvSpPr>
          <p:cNvPr id="43037" name="Freeform 29"/>
          <p:cNvSpPr>
            <a:spLocks/>
          </p:cNvSpPr>
          <p:nvPr/>
        </p:nvSpPr>
        <p:spPr bwMode="auto">
          <a:xfrm>
            <a:off x="4532314" y="3419475"/>
            <a:ext cx="3024187" cy="495300"/>
          </a:xfrm>
          <a:custGeom>
            <a:avLst/>
            <a:gdLst>
              <a:gd name="T0" fmla="*/ 0 w 3960"/>
              <a:gd name="T1" fmla="*/ 570 h 570"/>
              <a:gd name="T2" fmla="*/ 1980 w 3960"/>
              <a:gd name="T3" fmla="*/ 30 h 570"/>
              <a:gd name="T4" fmla="*/ 3960 w 3960"/>
              <a:gd name="T5" fmla="*/ 390 h 570"/>
            </a:gdLst>
            <a:ahLst/>
            <a:cxnLst>
              <a:cxn ang="0">
                <a:pos x="T0" y="T1"/>
              </a:cxn>
              <a:cxn ang="0">
                <a:pos x="T2" y="T3"/>
              </a:cxn>
              <a:cxn ang="0">
                <a:pos x="T4" y="T5"/>
              </a:cxn>
            </a:cxnLst>
            <a:rect l="0" t="0" r="r" b="b"/>
            <a:pathLst>
              <a:path w="3960" h="570">
                <a:moveTo>
                  <a:pt x="0" y="570"/>
                </a:moveTo>
                <a:cubicBezTo>
                  <a:pt x="660" y="315"/>
                  <a:pt x="1320" y="60"/>
                  <a:pt x="1980" y="30"/>
                </a:cubicBezTo>
                <a:cubicBezTo>
                  <a:pt x="2640" y="0"/>
                  <a:pt x="3630" y="330"/>
                  <a:pt x="3960" y="390"/>
                </a:cubicBezTo>
              </a:path>
            </a:pathLst>
          </a:custGeom>
          <a:noFill/>
          <a:ln w="28575" cap="flat" cmpd="sng">
            <a:solidFill>
              <a:srgbClr val="0000FF"/>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3038" name="Group 30"/>
          <p:cNvGrpSpPr>
            <a:grpSpLocks/>
          </p:cNvGrpSpPr>
          <p:nvPr/>
        </p:nvGrpSpPr>
        <p:grpSpPr bwMode="auto">
          <a:xfrm>
            <a:off x="4806950" y="3759200"/>
            <a:ext cx="412750" cy="312738"/>
            <a:chOff x="5400" y="5580"/>
            <a:chExt cx="540" cy="360"/>
          </a:xfrm>
        </p:grpSpPr>
        <p:sp>
          <p:nvSpPr>
            <p:cNvPr id="43039" name="Line 31"/>
            <p:cNvSpPr>
              <a:spLocks noChangeShapeType="1"/>
            </p:cNvSpPr>
            <p:nvPr/>
          </p:nvSpPr>
          <p:spPr bwMode="auto">
            <a:xfrm flipH="1">
              <a:off x="5400" y="5580"/>
              <a:ext cx="540" cy="36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0" name="Line 32"/>
            <p:cNvSpPr>
              <a:spLocks noChangeShapeType="1"/>
            </p:cNvSpPr>
            <p:nvPr/>
          </p:nvSpPr>
          <p:spPr bwMode="auto">
            <a:xfrm>
              <a:off x="5400" y="5580"/>
              <a:ext cx="540" cy="36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41" name="Group 33"/>
          <p:cNvGrpSpPr>
            <a:grpSpLocks/>
          </p:cNvGrpSpPr>
          <p:nvPr/>
        </p:nvGrpSpPr>
        <p:grpSpPr bwMode="auto">
          <a:xfrm>
            <a:off x="7005638" y="4071939"/>
            <a:ext cx="412750" cy="312737"/>
            <a:chOff x="5400" y="5580"/>
            <a:chExt cx="540" cy="360"/>
          </a:xfrm>
        </p:grpSpPr>
        <p:sp>
          <p:nvSpPr>
            <p:cNvPr id="43042" name="Line 34"/>
            <p:cNvSpPr>
              <a:spLocks noChangeShapeType="1"/>
            </p:cNvSpPr>
            <p:nvPr/>
          </p:nvSpPr>
          <p:spPr bwMode="auto">
            <a:xfrm flipH="1">
              <a:off x="5400" y="5580"/>
              <a:ext cx="540" cy="36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3" name="Line 35"/>
            <p:cNvSpPr>
              <a:spLocks noChangeShapeType="1"/>
            </p:cNvSpPr>
            <p:nvPr/>
          </p:nvSpPr>
          <p:spPr bwMode="auto">
            <a:xfrm>
              <a:off x="5400" y="5580"/>
              <a:ext cx="540" cy="36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044" name="Freeform 36"/>
          <p:cNvSpPr>
            <a:spLocks/>
          </p:cNvSpPr>
          <p:nvPr/>
        </p:nvSpPr>
        <p:spPr bwMode="auto">
          <a:xfrm>
            <a:off x="4668838" y="4229100"/>
            <a:ext cx="3162300" cy="495300"/>
          </a:xfrm>
          <a:custGeom>
            <a:avLst/>
            <a:gdLst>
              <a:gd name="T0" fmla="*/ 4140 w 4140"/>
              <a:gd name="T1" fmla="*/ 0 h 570"/>
              <a:gd name="T2" fmla="*/ 1980 w 4140"/>
              <a:gd name="T3" fmla="*/ 540 h 570"/>
              <a:gd name="T4" fmla="*/ 0 w 4140"/>
              <a:gd name="T5" fmla="*/ 180 h 570"/>
            </a:gdLst>
            <a:ahLst/>
            <a:cxnLst>
              <a:cxn ang="0">
                <a:pos x="T0" y="T1"/>
              </a:cxn>
              <a:cxn ang="0">
                <a:pos x="T2" y="T3"/>
              </a:cxn>
              <a:cxn ang="0">
                <a:pos x="T4" y="T5"/>
              </a:cxn>
            </a:cxnLst>
            <a:rect l="0" t="0" r="r" b="b"/>
            <a:pathLst>
              <a:path w="4140" h="570">
                <a:moveTo>
                  <a:pt x="4140" y="0"/>
                </a:moveTo>
                <a:cubicBezTo>
                  <a:pt x="3405" y="255"/>
                  <a:pt x="2670" y="510"/>
                  <a:pt x="1980" y="540"/>
                </a:cubicBezTo>
                <a:cubicBezTo>
                  <a:pt x="1290" y="570"/>
                  <a:pt x="645" y="375"/>
                  <a:pt x="0" y="180"/>
                </a:cubicBezTo>
              </a:path>
            </a:pathLst>
          </a:custGeom>
          <a:noFill/>
          <a:ln w="28575" cap="flat" cmpd="sng">
            <a:solidFill>
              <a:srgbClr val="0000FF"/>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6" name="Line 38"/>
          <p:cNvSpPr>
            <a:spLocks noChangeShapeType="1"/>
          </p:cNvSpPr>
          <p:nvPr/>
        </p:nvSpPr>
        <p:spPr bwMode="auto">
          <a:xfrm>
            <a:off x="3657600" y="3108325"/>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47" name="Line 39"/>
          <p:cNvSpPr>
            <a:spLocks noChangeShapeType="1"/>
          </p:cNvSpPr>
          <p:nvPr/>
        </p:nvSpPr>
        <p:spPr bwMode="auto">
          <a:xfrm>
            <a:off x="2819400" y="3946525"/>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48" name="Line 40"/>
          <p:cNvSpPr>
            <a:spLocks noChangeShapeType="1"/>
          </p:cNvSpPr>
          <p:nvPr/>
        </p:nvSpPr>
        <p:spPr bwMode="auto">
          <a:xfrm flipH="1">
            <a:off x="2895600" y="4175125"/>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49" name="Line 41"/>
          <p:cNvSpPr>
            <a:spLocks noChangeShapeType="1"/>
          </p:cNvSpPr>
          <p:nvPr/>
        </p:nvSpPr>
        <p:spPr bwMode="auto">
          <a:xfrm flipH="1">
            <a:off x="9067800" y="4251325"/>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50" name="Line 42"/>
          <p:cNvSpPr>
            <a:spLocks noChangeShapeType="1"/>
          </p:cNvSpPr>
          <p:nvPr/>
        </p:nvSpPr>
        <p:spPr bwMode="auto">
          <a:xfrm>
            <a:off x="8839200" y="3946525"/>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410136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rot="10800000">
            <a:off x="1221374" y="0"/>
            <a:ext cx="9277493" cy="6750448"/>
          </a:xfrm>
          <a:prstGeom prst="rect">
            <a:avLst/>
          </a:prstGeom>
          <a:noFill/>
          <a:ln w="9525">
            <a:noFill/>
            <a:miter lim="800000"/>
            <a:headEnd/>
            <a:tailEnd/>
          </a:ln>
          <a:effectLst/>
        </p:spPr>
      </p:pic>
    </p:spTree>
    <p:extLst>
      <p:ext uri="{BB962C8B-B14F-4D97-AF65-F5344CB8AC3E}">
        <p14:creationId xmlns:p14="http://schemas.microsoft.com/office/powerpoint/2010/main" val="2131719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1752600" y="34186"/>
            <a:ext cx="8686799" cy="3964659"/>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rot="10800000">
            <a:off x="1752600" y="3998845"/>
            <a:ext cx="8686800" cy="2859154"/>
          </a:xfrm>
          <a:prstGeom prst="rect">
            <a:avLst/>
          </a:prstGeom>
          <a:noFill/>
          <a:ln w="9525">
            <a:noFill/>
            <a:miter lim="800000"/>
            <a:headEnd/>
            <a:tailEnd/>
          </a:ln>
          <a:effectLst/>
        </p:spPr>
      </p:pic>
    </p:spTree>
    <p:extLst>
      <p:ext uri="{BB962C8B-B14F-4D97-AF65-F5344CB8AC3E}">
        <p14:creationId xmlns:p14="http://schemas.microsoft.com/office/powerpoint/2010/main" val="3293031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title"/>
          </p:nvPr>
        </p:nvSpPr>
        <p:spPr>
          <a:xfrm>
            <a:off x="1752600" y="304800"/>
            <a:ext cx="8686800" cy="1252728"/>
          </a:xfrm>
        </p:spPr>
        <p:txBody>
          <a:bodyPr>
            <a:normAutofit/>
          </a:bodyPr>
          <a:lstStyle/>
          <a:p>
            <a:r>
              <a:rPr lang="en-US" b="1" dirty="0"/>
              <a:t>ALGORITHM FOR </a:t>
            </a:r>
            <a:r>
              <a:rPr lang="en-US" b="1" dirty="0" smtClean="0"/>
              <a:t>DELETING </a:t>
            </a:r>
            <a:r>
              <a:rPr lang="en-US" b="1" dirty="0"/>
              <a:t>A </a:t>
            </a:r>
            <a:r>
              <a:rPr lang="en-US" b="1" dirty="0" smtClean="0"/>
              <a:t>NODE</a:t>
            </a:r>
            <a:endParaRPr lang="en-US" dirty="0"/>
          </a:p>
        </p:txBody>
      </p:sp>
      <p:sp>
        <p:nvSpPr>
          <p:cNvPr id="98308" name="Rectangle 4" descr="Rectangle: Click to edit Master text styles&#10;Second level&#10;Third level&#10;Fourth level&#10;Fifth level"/>
          <p:cNvSpPr>
            <a:spLocks noGrp="1" noChangeArrowheads="1"/>
          </p:cNvSpPr>
          <p:nvPr>
            <p:ph idx="1"/>
          </p:nvPr>
        </p:nvSpPr>
        <p:spPr>
          <a:xfrm>
            <a:off x="1905000" y="2057400"/>
            <a:ext cx="8534400" cy="4343401"/>
          </a:xfrm>
        </p:spPr>
        <p:txBody>
          <a:bodyPr>
            <a:normAutofit fontScale="55000" lnSpcReduction="20000"/>
          </a:bodyPr>
          <a:lstStyle/>
          <a:p>
            <a:pPr>
              <a:buFont typeface="Wingdings" pitchFamily="2" charset="2"/>
              <a:buChar char="Ø"/>
            </a:pPr>
            <a:r>
              <a:rPr lang="en-US" sz="1800" dirty="0"/>
              <a:t>Suppose START is the address of the first node in the linked list. Let POS is the position of the node to be deleted. TEMP is the temporary pointer to hold the address of the node. After deletion, DATA will contain the information on the deleted node.</a:t>
            </a:r>
            <a:endParaRPr lang="en-US" sz="2000" dirty="0"/>
          </a:p>
          <a:p>
            <a:pPr marL="342900" indent="-342900">
              <a:buFont typeface="+mj-lt"/>
              <a:buAutoNum type="arabicPeriod"/>
            </a:pPr>
            <a:r>
              <a:rPr lang="en-US" sz="1800" dirty="0"/>
              <a:t>Input the POS</a:t>
            </a:r>
          </a:p>
          <a:p>
            <a:pPr marL="342900" indent="-342900">
              <a:buFont typeface="+mj-lt"/>
              <a:buAutoNum type="arabicPeriod"/>
            </a:pPr>
            <a:r>
              <a:rPr lang="en-US" sz="1800" dirty="0"/>
              <a:t>Initialize TEMP = START; i = 0</a:t>
            </a:r>
          </a:p>
          <a:p>
            <a:pPr marL="342900" indent="-342900">
              <a:buFont typeface="+mj-lt"/>
              <a:buAutoNum type="arabicPeriod"/>
            </a:pPr>
            <a:r>
              <a:rPr lang="en-US" sz="1800" dirty="0"/>
              <a:t>Repeat the step 4 if (i less than POS) and (TEMP is not equal to NULL)</a:t>
            </a:r>
          </a:p>
          <a:p>
            <a:pPr marL="342900" indent="-342900">
              <a:buFont typeface="+mj-lt"/>
              <a:buAutoNum type="arabicPeriod"/>
            </a:pPr>
            <a:r>
              <a:rPr lang="da-DK" sz="1800" dirty="0"/>
              <a:t>TEMP = TEMP → RPoint; i = i +1</a:t>
            </a:r>
          </a:p>
          <a:p>
            <a:pPr marL="342900" indent="-342900">
              <a:buFont typeface="+mj-lt"/>
              <a:buAutoNum type="arabicPeriod"/>
            </a:pPr>
            <a:r>
              <a:rPr lang="en-US" sz="1800" dirty="0"/>
              <a:t>If (TEMP not equal to NULL) and (i equal to POS)</a:t>
            </a:r>
          </a:p>
          <a:p>
            <a:pPr marL="0" indent="0">
              <a:buNone/>
            </a:pPr>
            <a:r>
              <a:rPr lang="en-US" sz="1800" dirty="0"/>
              <a:t>	(</a:t>
            </a:r>
            <a:r>
              <a:rPr lang="en-US" sz="1800" i="1" dirty="0"/>
              <a:t>a</a:t>
            </a:r>
            <a:r>
              <a:rPr lang="en-US" sz="1800" dirty="0"/>
              <a:t>) Create a New Node</a:t>
            </a:r>
          </a:p>
          <a:p>
            <a:pPr marL="0" indent="0">
              <a:buNone/>
            </a:pPr>
            <a:r>
              <a:rPr lang="en-US" sz="1800" dirty="0"/>
              <a:t>	(</a:t>
            </a:r>
            <a:r>
              <a:rPr lang="en-US" sz="1800" i="1" dirty="0"/>
              <a:t>b</a:t>
            </a:r>
            <a:r>
              <a:rPr lang="en-US" sz="1800" dirty="0"/>
              <a:t>) </a:t>
            </a:r>
            <a:r>
              <a:rPr lang="en-US" sz="1800" dirty="0" err="1"/>
              <a:t>NewNode</a:t>
            </a:r>
            <a:r>
              <a:rPr lang="en-US" sz="1800" dirty="0"/>
              <a:t> → DATA = DATA</a:t>
            </a:r>
          </a:p>
          <a:p>
            <a:pPr marL="0" indent="0">
              <a:buNone/>
            </a:pPr>
            <a:r>
              <a:rPr lang="en-US" sz="1800" dirty="0"/>
              <a:t>	(</a:t>
            </a:r>
            <a:r>
              <a:rPr lang="en-US" sz="1800" i="1" dirty="0"/>
              <a:t>c</a:t>
            </a:r>
            <a:r>
              <a:rPr lang="en-US" sz="1800" dirty="0"/>
              <a:t>) </a:t>
            </a:r>
            <a:r>
              <a:rPr lang="en-US" sz="1800" dirty="0" err="1"/>
              <a:t>NewNode</a:t>
            </a:r>
            <a:r>
              <a:rPr lang="en-US" sz="1800" dirty="0"/>
              <a:t> → </a:t>
            </a:r>
            <a:r>
              <a:rPr lang="en-US" sz="1800" dirty="0" err="1"/>
              <a:t>RPoint</a:t>
            </a:r>
            <a:r>
              <a:rPr lang="en-US" sz="1800" dirty="0"/>
              <a:t> = TEMP → </a:t>
            </a:r>
            <a:r>
              <a:rPr lang="en-US" sz="1800" dirty="0" err="1"/>
              <a:t>RPoint</a:t>
            </a:r>
            <a:endParaRPr lang="en-US" sz="1800" dirty="0"/>
          </a:p>
          <a:p>
            <a:pPr marL="0" indent="0">
              <a:buNone/>
            </a:pPr>
            <a:r>
              <a:rPr lang="en-US" sz="1800" dirty="0"/>
              <a:t>	(</a:t>
            </a:r>
            <a:r>
              <a:rPr lang="en-US" sz="1800" i="1" dirty="0"/>
              <a:t>d</a:t>
            </a:r>
            <a:r>
              <a:rPr lang="en-US" sz="1800" dirty="0"/>
              <a:t>) </a:t>
            </a:r>
            <a:r>
              <a:rPr lang="en-US" sz="1800" dirty="0" err="1"/>
              <a:t>NewNode</a:t>
            </a:r>
            <a:r>
              <a:rPr lang="en-US" sz="1800" dirty="0"/>
              <a:t> → </a:t>
            </a:r>
            <a:r>
              <a:rPr lang="en-US" sz="1800" dirty="0" err="1"/>
              <a:t>LPoint</a:t>
            </a:r>
            <a:r>
              <a:rPr lang="en-US" sz="1800" dirty="0"/>
              <a:t> = TEMP</a:t>
            </a:r>
          </a:p>
          <a:p>
            <a:pPr marL="0" indent="0">
              <a:buNone/>
            </a:pPr>
            <a:r>
              <a:rPr lang="fr-FR" sz="1800" dirty="0"/>
              <a:t>	(</a:t>
            </a:r>
            <a:r>
              <a:rPr lang="fr-FR" sz="1800" i="1" dirty="0"/>
              <a:t>e</a:t>
            </a:r>
            <a:r>
              <a:rPr lang="fr-FR" sz="1800" dirty="0"/>
              <a:t>) (TEMP → </a:t>
            </a:r>
            <a:r>
              <a:rPr lang="fr-FR" sz="1800" dirty="0" err="1"/>
              <a:t>RPoint</a:t>
            </a:r>
            <a:r>
              <a:rPr lang="fr-FR" sz="1800" dirty="0"/>
              <a:t>) → </a:t>
            </a:r>
            <a:r>
              <a:rPr lang="fr-FR" sz="1800" dirty="0" err="1"/>
              <a:t>LPoint</a:t>
            </a:r>
            <a:r>
              <a:rPr lang="fr-FR" sz="1800" dirty="0"/>
              <a:t> = </a:t>
            </a:r>
            <a:r>
              <a:rPr lang="fr-FR" sz="1800" dirty="0" err="1"/>
              <a:t>NewNode</a:t>
            </a:r>
            <a:endParaRPr lang="fr-FR" sz="1800" dirty="0"/>
          </a:p>
          <a:p>
            <a:pPr marL="0" indent="0">
              <a:buNone/>
            </a:pPr>
            <a:r>
              <a:rPr lang="en-US" sz="1800" dirty="0"/>
              <a:t>	(</a:t>
            </a:r>
            <a:r>
              <a:rPr lang="en-US" sz="1800" i="1" dirty="0"/>
              <a:t>f </a:t>
            </a:r>
            <a:r>
              <a:rPr lang="en-US" sz="1800" dirty="0"/>
              <a:t>) TEMP → </a:t>
            </a:r>
            <a:r>
              <a:rPr lang="en-US" sz="1800" dirty="0" err="1"/>
              <a:t>RPoint</a:t>
            </a:r>
            <a:r>
              <a:rPr lang="en-US" sz="1800" dirty="0"/>
              <a:t> = New Node</a:t>
            </a:r>
          </a:p>
          <a:p>
            <a:pPr marL="0" indent="0">
              <a:buNone/>
            </a:pPr>
            <a:r>
              <a:rPr lang="en-US" sz="1800" dirty="0">
                <a:solidFill>
                  <a:schemeClr val="accent1"/>
                </a:solidFill>
              </a:rPr>
              <a:t>6.</a:t>
            </a:r>
            <a:r>
              <a:rPr lang="en-US" sz="1800" dirty="0"/>
              <a:t>    Else</a:t>
            </a:r>
          </a:p>
          <a:p>
            <a:pPr marL="0" indent="0">
              <a:buNone/>
            </a:pPr>
            <a:r>
              <a:rPr lang="en-US" sz="1800" dirty="0"/>
              <a:t>	(</a:t>
            </a:r>
            <a:r>
              <a:rPr lang="en-US" sz="1800" i="1" dirty="0"/>
              <a:t>a</a:t>
            </a:r>
            <a:r>
              <a:rPr lang="en-US" sz="1800" dirty="0"/>
              <a:t>) Display “Position NOT found”</a:t>
            </a:r>
          </a:p>
          <a:p>
            <a:pPr marL="0" indent="0">
              <a:buNone/>
            </a:pPr>
            <a:r>
              <a:rPr lang="en-US" sz="1800" dirty="0">
                <a:solidFill>
                  <a:schemeClr val="accent1"/>
                </a:solidFill>
              </a:rPr>
              <a:t>7.    </a:t>
            </a:r>
            <a:r>
              <a:rPr lang="en-US" sz="1800" dirty="0"/>
              <a:t>Exit</a:t>
            </a:r>
            <a:endParaRPr lang="en-US" sz="2000" dirty="0"/>
          </a:p>
        </p:txBody>
      </p:sp>
      <p:sp>
        <p:nvSpPr>
          <p:cNvPr id="102" name="Slide Number Placeholder 5"/>
          <p:cNvSpPr>
            <a:spLocks noGrp="1"/>
          </p:cNvSpPr>
          <p:nvPr>
            <p:ph type="sldNum" sz="quarter" idx="12"/>
          </p:nvPr>
        </p:nvSpPr>
        <p:spPr/>
        <p:txBody>
          <a:bodyPr/>
          <a:lstStyle/>
          <a:p>
            <a:fld id="{2A18B32B-8B80-4225-8EB1-1E6AB7428F82}" type="slidenum">
              <a:rPr lang="en-US"/>
              <a:pPr/>
              <a:t>45</a:t>
            </a:fld>
            <a:endParaRPr lang="en-US"/>
          </a:p>
        </p:txBody>
      </p:sp>
    </p:spTree>
    <p:extLst>
      <p:ext uri="{BB962C8B-B14F-4D97-AF65-F5344CB8AC3E}">
        <p14:creationId xmlns:p14="http://schemas.microsoft.com/office/powerpoint/2010/main" val="34169069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smtClean="0"/>
              <a:t>DLLs compared to SLLs</a:t>
            </a:r>
          </a:p>
        </p:txBody>
      </p:sp>
      <p:sp>
        <p:nvSpPr>
          <p:cNvPr id="21508" name="Rectangle 3"/>
          <p:cNvSpPr>
            <a:spLocks noGrp="1" noChangeArrowheads="1"/>
          </p:cNvSpPr>
          <p:nvPr>
            <p:ph sz="half" idx="1"/>
          </p:nvPr>
        </p:nvSpPr>
        <p:spPr>
          <a:xfrm>
            <a:off x="1752600" y="2554288"/>
            <a:ext cx="4203700" cy="2855913"/>
          </a:xfrm>
        </p:spPr>
        <p:txBody>
          <a:bodyPr/>
          <a:lstStyle/>
          <a:p>
            <a:pPr eaLnBrk="1" hangingPunct="1">
              <a:buFont typeface="Wingdings" pitchFamily="2" charset="2"/>
              <a:buChar char="Ø"/>
            </a:pPr>
            <a:r>
              <a:rPr lang="en-US" dirty="0" smtClean="0"/>
              <a:t>Advantages:</a:t>
            </a:r>
          </a:p>
          <a:p>
            <a:pPr lvl="1" eaLnBrk="1" hangingPunct="1">
              <a:buFont typeface="Wingdings" pitchFamily="2" charset="2"/>
              <a:buChar char="§"/>
            </a:pPr>
            <a:r>
              <a:rPr lang="en-US" dirty="0" smtClean="0"/>
              <a:t>Can be traversed in either direction (may be essential for some programs)</a:t>
            </a:r>
          </a:p>
          <a:p>
            <a:pPr lvl="1" eaLnBrk="1" hangingPunct="1">
              <a:buFont typeface="Wingdings" pitchFamily="2" charset="2"/>
              <a:buChar char="§"/>
            </a:pPr>
            <a:r>
              <a:rPr lang="en-US" dirty="0" smtClean="0"/>
              <a:t>Some operations, such as deletion and inserting before a node, become easier</a:t>
            </a:r>
          </a:p>
          <a:p>
            <a:pPr lvl="1" eaLnBrk="1" hangingPunct="1"/>
            <a:endParaRPr lang="en-US" dirty="0" smtClean="0"/>
          </a:p>
        </p:txBody>
      </p:sp>
      <p:sp>
        <p:nvSpPr>
          <p:cNvPr id="21509" name="Rectangle 4"/>
          <p:cNvSpPr>
            <a:spLocks noGrp="1" noChangeArrowheads="1"/>
          </p:cNvSpPr>
          <p:nvPr>
            <p:ph sz="half" idx="2"/>
          </p:nvPr>
        </p:nvSpPr>
        <p:spPr>
          <a:xfrm>
            <a:off x="6275388" y="2514600"/>
            <a:ext cx="4203700" cy="3429000"/>
          </a:xfrm>
        </p:spPr>
        <p:txBody>
          <a:bodyPr/>
          <a:lstStyle/>
          <a:p>
            <a:pPr eaLnBrk="1" hangingPunct="1">
              <a:buFont typeface="Wingdings" pitchFamily="2" charset="2"/>
              <a:buChar char="Ø"/>
            </a:pPr>
            <a:r>
              <a:rPr lang="en-US" dirty="0" smtClean="0"/>
              <a:t>Disadvantages:</a:t>
            </a:r>
          </a:p>
          <a:p>
            <a:pPr lvl="1" eaLnBrk="1" hangingPunct="1">
              <a:buFont typeface="Wingdings" pitchFamily="2" charset="2"/>
              <a:buChar char="§"/>
            </a:pPr>
            <a:r>
              <a:rPr lang="en-US" dirty="0" smtClean="0"/>
              <a:t>Requires more space</a:t>
            </a:r>
          </a:p>
          <a:p>
            <a:pPr lvl="1" eaLnBrk="1" hangingPunct="1">
              <a:buFont typeface="Wingdings" pitchFamily="2" charset="2"/>
              <a:buChar char="§"/>
            </a:pPr>
            <a:r>
              <a:rPr lang="en-US" dirty="0" smtClean="0"/>
              <a:t>List manipulations are slower (because more links must be changed)</a:t>
            </a:r>
          </a:p>
          <a:p>
            <a:pPr lvl="1" eaLnBrk="1" hangingPunct="1">
              <a:buFont typeface="Wingdings" pitchFamily="2" charset="2"/>
              <a:buChar char="§"/>
            </a:pPr>
            <a:r>
              <a:rPr lang="en-US" dirty="0" smtClean="0"/>
              <a:t>Greater chance of having bugs (because more links must be manipulated)</a:t>
            </a:r>
          </a:p>
          <a:p>
            <a:pPr lvl="1" eaLnBrk="1" hangingPunct="1">
              <a:buFont typeface="Wingdings" pitchFamily="2" charset="2"/>
              <a:buChar char="§"/>
            </a:pPr>
            <a:r>
              <a:rPr lang="en-US" dirty="0" smtClean="0"/>
              <a:t>Random access is time consuming </a:t>
            </a:r>
          </a:p>
        </p:txBody>
      </p:sp>
      <p:sp>
        <p:nvSpPr>
          <p:cNvPr id="2150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 charset="0"/>
                <a:ea typeface="MS PGothic" pitchFamily="34" charset="-128"/>
              </a:defRPr>
            </a:lvl1pPr>
            <a:lvl2pPr marL="742950" indent="-285750">
              <a:defRPr sz="2400">
                <a:solidFill>
                  <a:schemeClr val="tx1"/>
                </a:solidFill>
                <a:latin typeface="Times" pitchFamily="1" charset="0"/>
                <a:ea typeface="MS PGothic" pitchFamily="34" charset="-128"/>
              </a:defRPr>
            </a:lvl2pPr>
            <a:lvl3pPr marL="1143000" indent="-228600">
              <a:defRPr sz="2400">
                <a:solidFill>
                  <a:schemeClr val="tx1"/>
                </a:solidFill>
                <a:latin typeface="Times" pitchFamily="1" charset="0"/>
                <a:ea typeface="MS PGothic" pitchFamily="34" charset="-128"/>
              </a:defRPr>
            </a:lvl3pPr>
            <a:lvl4pPr marL="1600200" indent="-228600">
              <a:defRPr sz="2400">
                <a:solidFill>
                  <a:schemeClr val="tx1"/>
                </a:solidFill>
                <a:latin typeface="Times" pitchFamily="1" charset="0"/>
                <a:ea typeface="MS PGothic" pitchFamily="34" charset="-128"/>
              </a:defRPr>
            </a:lvl4pPr>
            <a:lvl5pPr marL="2057400" indent="-228600">
              <a:defRPr sz="2400">
                <a:solidFill>
                  <a:schemeClr val="tx1"/>
                </a:solidFill>
                <a:latin typeface="Times" pitchFamily="1"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MS PGothic" pitchFamily="34" charset="-128"/>
              </a:defRPr>
            </a:lvl9pPr>
          </a:lstStyle>
          <a:p>
            <a:fld id="{122BAEAB-F6CB-4820-9431-10A7B67A7D2E}" type="slidenum">
              <a:rPr lang="en-US" sz="1400">
                <a:latin typeface="Arial" pitchFamily="34" charset="0"/>
              </a:rPr>
              <a:pPr/>
              <a:t>46</a:t>
            </a:fld>
            <a:endParaRPr lang="en-US" sz="1400">
              <a:latin typeface="Arial" pitchFamily="34" charset="0"/>
            </a:endParaRPr>
          </a:p>
        </p:txBody>
      </p:sp>
    </p:spTree>
    <p:extLst>
      <p:ext uri="{BB962C8B-B14F-4D97-AF65-F5344CB8AC3E}">
        <p14:creationId xmlns:p14="http://schemas.microsoft.com/office/powerpoint/2010/main" val="11172928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0520" y="470485"/>
            <a:ext cx="11422380" cy="6387515"/>
          </a:xfrm>
          <a:prstGeom prst="rect">
            <a:avLst/>
          </a:prstGeom>
        </p:spPr>
      </p:pic>
    </p:spTree>
    <p:extLst>
      <p:ext uri="{BB962C8B-B14F-4D97-AF65-F5344CB8AC3E}">
        <p14:creationId xmlns:p14="http://schemas.microsoft.com/office/powerpoint/2010/main" val="1898790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Gulim" pitchFamily="34" charset="-127"/>
              </a:defRPr>
            </a:lvl1pPr>
            <a:lvl2pPr marL="742950" indent="-285750" eaLnBrk="0" hangingPunct="0">
              <a:defRPr kumimoji="1" sz="2400">
                <a:solidFill>
                  <a:schemeClr val="tx1"/>
                </a:solidFill>
                <a:latin typeface="Times New Roman" pitchFamily="18" charset="0"/>
                <a:ea typeface="Gulim" pitchFamily="34" charset="-127"/>
              </a:defRPr>
            </a:lvl2pPr>
            <a:lvl3pPr marL="1143000" indent="-228600" eaLnBrk="0" hangingPunct="0">
              <a:defRPr kumimoji="1" sz="2400">
                <a:solidFill>
                  <a:schemeClr val="tx1"/>
                </a:solidFill>
                <a:latin typeface="Times New Roman" pitchFamily="18" charset="0"/>
                <a:ea typeface="Gulim" pitchFamily="34" charset="-127"/>
              </a:defRPr>
            </a:lvl3pPr>
            <a:lvl4pPr marL="1600200" indent="-228600" eaLnBrk="0" hangingPunct="0">
              <a:defRPr kumimoji="1" sz="2400">
                <a:solidFill>
                  <a:schemeClr val="tx1"/>
                </a:solidFill>
                <a:latin typeface="Times New Roman" pitchFamily="18" charset="0"/>
                <a:ea typeface="Gulim" pitchFamily="34" charset="-127"/>
              </a:defRPr>
            </a:lvl4pPr>
            <a:lvl5pPr marL="2057400" indent="-228600" eaLnBrk="0" hangingPunct="0">
              <a:defRPr kumimoji="1" sz="2400">
                <a:solidFill>
                  <a:schemeClr val="tx1"/>
                </a:solidFill>
                <a:latin typeface="Times New Roman" pitchFamily="18" charset="0"/>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9pPr>
          </a:lstStyle>
          <a:p>
            <a:pPr eaLnBrk="1" hangingPunct="1"/>
            <a:fld id="{24AC6C78-A8D8-4FDB-AAB3-25FA9555AB4D}" type="slidenum">
              <a:rPr kumimoji="0" lang="ar-SA" sz="2600">
                <a:solidFill>
                  <a:schemeClr val="bg1"/>
                </a:solidFill>
                <a:latin typeface="Gulim" pitchFamily="34" charset="-127"/>
              </a:rPr>
              <a:pPr eaLnBrk="1" hangingPunct="1"/>
              <a:t>6</a:t>
            </a:fld>
            <a:endParaRPr kumimoji="0" lang="en-US" sz="2600">
              <a:solidFill>
                <a:schemeClr val="bg1"/>
              </a:solidFill>
              <a:latin typeface="Gulim" pitchFamily="34" charset="-127"/>
            </a:endParaRPr>
          </a:p>
        </p:txBody>
      </p:sp>
      <p:grpSp>
        <p:nvGrpSpPr>
          <p:cNvPr id="9219" name="Group 2"/>
          <p:cNvGrpSpPr>
            <a:grpSpLocks/>
          </p:cNvGrpSpPr>
          <p:nvPr/>
        </p:nvGrpSpPr>
        <p:grpSpPr bwMode="auto">
          <a:xfrm>
            <a:off x="1981200" y="1371601"/>
            <a:ext cx="8382000" cy="2016125"/>
            <a:chOff x="2160" y="2066"/>
            <a:chExt cx="7992" cy="912"/>
          </a:xfrm>
        </p:grpSpPr>
        <p:sp>
          <p:nvSpPr>
            <p:cNvPr id="9221" name="Rectangle 3"/>
            <p:cNvSpPr>
              <a:spLocks noChangeArrowheads="1"/>
            </p:cNvSpPr>
            <p:nvPr/>
          </p:nvSpPr>
          <p:spPr bwMode="auto">
            <a:xfrm>
              <a:off x="2160" y="2402"/>
              <a:ext cx="1008" cy="432"/>
            </a:xfrm>
            <a:prstGeom prst="rect">
              <a:avLst/>
            </a:prstGeom>
            <a:solidFill>
              <a:srgbClr val="FFFFFF"/>
            </a:solidFill>
            <a:ln w="28575">
              <a:solidFill>
                <a:schemeClr val="tx1"/>
              </a:solidFill>
              <a:miter lim="800000"/>
              <a:headEnd/>
              <a:tailEnd/>
            </a:ln>
          </p:spPr>
          <p:txBody>
            <a:bodyPr/>
            <a:lstStyle/>
            <a:p>
              <a:pPr eaLnBrk="0" hangingPunct="0"/>
              <a:r>
                <a:rPr lang="en-US" sz="2000" b="1">
                  <a:solidFill>
                    <a:srgbClr val="330033"/>
                  </a:solidFill>
                  <a:latin typeface="Tahoma" pitchFamily="34" charset="0"/>
                </a:rPr>
                <a:t>Head</a:t>
              </a:r>
            </a:p>
          </p:txBody>
        </p:sp>
        <p:sp>
          <p:nvSpPr>
            <p:cNvPr id="9222" name="Line 4"/>
            <p:cNvSpPr>
              <a:spLocks noChangeShapeType="1"/>
            </p:cNvSpPr>
            <p:nvPr/>
          </p:nvSpPr>
          <p:spPr bwMode="auto">
            <a:xfrm>
              <a:off x="3168" y="2690"/>
              <a:ext cx="4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3" name="Rectangle 5"/>
            <p:cNvSpPr>
              <a:spLocks noChangeArrowheads="1"/>
            </p:cNvSpPr>
            <p:nvPr/>
          </p:nvSpPr>
          <p:spPr bwMode="auto">
            <a:xfrm>
              <a:off x="3600" y="2402"/>
              <a:ext cx="1440" cy="576"/>
            </a:xfrm>
            <a:prstGeom prst="rect">
              <a:avLst/>
            </a:prstGeom>
            <a:solidFill>
              <a:srgbClr val="FFFFFF"/>
            </a:solidFill>
            <a:ln w="28575">
              <a:solidFill>
                <a:schemeClr val="tx1"/>
              </a:solidFill>
              <a:miter lim="800000"/>
              <a:headEnd/>
              <a:tailEnd/>
            </a:ln>
          </p:spPr>
          <p:txBody>
            <a:bodyPr/>
            <a:lstStyle/>
            <a:p>
              <a:pPr eaLnBrk="0" hangingPunct="0"/>
              <a:r>
                <a:rPr lang="en-US" sz="1600" b="1" dirty="0">
                  <a:solidFill>
                    <a:srgbClr val="330033"/>
                  </a:solidFill>
                  <a:latin typeface="Tahoma" pitchFamily="34" charset="0"/>
                </a:rPr>
                <a:t>Predecessor of X</a:t>
              </a:r>
            </a:p>
          </p:txBody>
        </p:sp>
        <p:sp>
          <p:nvSpPr>
            <p:cNvPr id="9224" name="Line 6"/>
            <p:cNvSpPr>
              <a:spLocks noChangeShapeType="1"/>
            </p:cNvSpPr>
            <p:nvPr/>
          </p:nvSpPr>
          <p:spPr bwMode="auto">
            <a:xfrm>
              <a:off x="5040" y="2690"/>
              <a:ext cx="5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5" name="Rectangle 7"/>
            <p:cNvSpPr>
              <a:spLocks noChangeArrowheads="1"/>
            </p:cNvSpPr>
            <p:nvPr/>
          </p:nvSpPr>
          <p:spPr bwMode="auto">
            <a:xfrm>
              <a:off x="5616" y="2402"/>
              <a:ext cx="1152" cy="432"/>
            </a:xfrm>
            <a:prstGeom prst="rect">
              <a:avLst/>
            </a:prstGeom>
            <a:solidFill>
              <a:srgbClr val="FFFFFF"/>
            </a:solidFill>
            <a:ln w="28575">
              <a:solidFill>
                <a:schemeClr val="tx1"/>
              </a:solidFill>
              <a:miter lim="800000"/>
              <a:headEnd/>
              <a:tailEnd/>
            </a:ln>
          </p:spPr>
          <p:txBody>
            <a:bodyPr/>
            <a:lstStyle/>
            <a:p>
              <a:pPr eaLnBrk="0" hangingPunct="0"/>
              <a:r>
                <a:rPr lang="en-US" sz="2000" b="1">
                  <a:solidFill>
                    <a:srgbClr val="330033"/>
                  </a:solidFill>
                  <a:latin typeface="Tahoma" pitchFamily="34" charset="0"/>
                </a:rPr>
                <a:t>Node X</a:t>
              </a:r>
              <a:endParaRPr lang="en-US" sz="1600" b="1">
                <a:solidFill>
                  <a:srgbClr val="330033"/>
                </a:solidFill>
                <a:latin typeface="Tahoma" pitchFamily="34" charset="0"/>
              </a:endParaRPr>
            </a:p>
          </p:txBody>
        </p:sp>
        <p:sp>
          <p:nvSpPr>
            <p:cNvPr id="9226" name="Line 8"/>
            <p:cNvSpPr>
              <a:spLocks noChangeShapeType="1"/>
            </p:cNvSpPr>
            <p:nvPr/>
          </p:nvSpPr>
          <p:spPr bwMode="auto">
            <a:xfrm>
              <a:off x="6768" y="2690"/>
              <a:ext cx="5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7" name="Rectangle 9"/>
            <p:cNvSpPr>
              <a:spLocks noChangeArrowheads="1"/>
            </p:cNvSpPr>
            <p:nvPr/>
          </p:nvSpPr>
          <p:spPr bwMode="auto">
            <a:xfrm>
              <a:off x="7344" y="2402"/>
              <a:ext cx="1152" cy="576"/>
            </a:xfrm>
            <a:prstGeom prst="rect">
              <a:avLst/>
            </a:prstGeom>
            <a:solidFill>
              <a:srgbClr val="FFFFFF"/>
            </a:solidFill>
            <a:ln w="28575">
              <a:solidFill>
                <a:schemeClr val="tx1"/>
              </a:solidFill>
              <a:miter lim="800000"/>
              <a:headEnd/>
              <a:tailEnd/>
            </a:ln>
          </p:spPr>
          <p:txBody>
            <a:bodyPr/>
            <a:lstStyle/>
            <a:p>
              <a:pPr eaLnBrk="0" hangingPunct="0"/>
              <a:r>
                <a:rPr lang="en-US" sz="1600" b="1">
                  <a:solidFill>
                    <a:srgbClr val="330033"/>
                  </a:solidFill>
                  <a:latin typeface="Tahoma" pitchFamily="34" charset="0"/>
                </a:rPr>
                <a:t>Success-or of X</a:t>
              </a:r>
            </a:p>
          </p:txBody>
        </p:sp>
        <p:sp>
          <p:nvSpPr>
            <p:cNvPr id="9228" name="Line 10"/>
            <p:cNvSpPr>
              <a:spLocks noChangeShapeType="1"/>
            </p:cNvSpPr>
            <p:nvPr/>
          </p:nvSpPr>
          <p:spPr bwMode="auto">
            <a:xfrm>
              <a:off x="8496" y="2690"/>
              <a:ext cx="4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9" name="Rectangle 11"/>
            <p:cNvSpPr>
              <a:spLocks noChangeArrowheads="1"/>
            </p:cNvSpPr>
            <p:nvPr/>
          </p:nvSpPr>
          <p:spPr bwMode="auto">
            <a:xfrm>
              <a:off x="8928" y="2402"/>
              <a:ext cx="1008" cy="432"/>
            </a:xfrm>
            <a:prstGeom prst="rect">
              <a:avLst/>
            </a:prstGeom>
            <a:solidFill>
              <a:srgbClr val="FFFFFF"/>
            </a:solidFill>
            <a:ln w="28575">
              <a:solidFill>
                <a:schemeClr val="tx1"/>
              </a:solidFill>
              <a:miter lim="800000"/>
              <a:headEnd/>
              <a:tailEnd/>
            </a:ln>
          </p:spPr>
          <p:txBody>
            <a:bodyPr/>
            <a:lstStyle/>
            <a:p>
              <a:pPr eaLnBrk="0" hangingPunct="0"/>
              <a:r>
                <a:rPr lang="en-US" b="1">
                  <a:solidFill>
                    <a:srgbClr val="330033"/>
                  </a:solidFill>
                  <a:latin typeface="Tahoma" pitchFamily="34" charset="0"/>
                </a:rPr>
                <a:t>tail</a:t>
              </a:r>
              <a:endParaRPr lang="en-US" sz="1600" b="1">
                <a:solidFill>
                  <a:srgbClr val="330033"/>
                </a:solidFill>
                <a:latin typeface="Tahoma" pitchFamily="34" charset="0"/>
              </a:endParaRPr>
            </a:p>
          </p:txBody>
        </p:sp>
        <p:sp>
          <p:nvSpPr>
            <p:cNvPr id="9230" name="Line 12"/>
            <p:cNvSpPr>
              <a:spLocks noChangeShapeType="1"/>
            </p:cNvSpPr>
            <p:nvPr/>
          </p:nvSpPr>
          <p:spPr bwMode="auto">
            <a:xfrm>
              <a:off x="3024" y="2402"/>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1" name="Line 13"/>
            <p:cNvSpPr>
              <a:spLocks noChangeShapeType="1"/>
            </p:cNvSpPr>
            <p:nvPr/>
          </p:nvSpPr>
          <p:spPr bwMode="auto">
            <a:xfrm>
              <a:off x="4896" y="2402"/>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2" name="Line 14"/>
            <p:cNvSpPr>
              <a:spLocks noChangeShapeType="1"/>
            </p:cNvSpPr>
            <p:nvPr/>
          </p:nvSpPr>
          <p:spPr bwMode="auto">
            <a:xfrm>
              <a:off x="6624" y="2402"/>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3" name="Line 15"/>
            <p:cNvSpPr>
              <a:spLocks noChangeShapeType="1"/>
            </p:cNvSpPr>
            <p:nvPr/>
          </p:nvSpPr>
          <p:spPr bwMode="auto">
            <a:xfrm>
              <a:off x="8352" y="2402"/>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4" name="Line 16"/>
            <p:cNvSpPr>
              <a:spLocks noChangeShapeType="1"/>
            </p:cNvSpPr>
            <p:nvPr/>
          </p:nvSpPr>
          <p:spPr bwMode="auto">
            <a:xfrm>
              <a:off x="9792" y="2402"/>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5" name="Freeform 17"/>
            <p:cNvSpPr>
              <a:spLocks/>
            </p:cNvSpPr>
            <p:nvPr/>
          </p:nvSpPr>
          <p:spPr bwMode="auto">
            <a:xfrm>
              <a:off x="9576" y="2066"/>
              <a:ext cx="576" cy="624"/>
            </a:xfrm>
            <a:custGeom>
              <a:avLst/>
              <a:gdLst>
                <a:gd name="T0" fmla="*/ 360 w 576"/>
                <a:gd name="T1" fmla="*/ 624 h 624"/>
                <a:gd name="T2" fmla="*/ 504 w 576"/>
                <a:gd name="T3" fmla="*/ 480 h 624"/>
                <a:gd name="T4" fmla="*/ 504 w 576"/>
                <a:gd name="T5" fmla="*/ 48 h 624"/>
                <a:gd name="T6" fmla="*/ 72 w 576"/>
                <a:gd name="T7" fmla="*/ 192 h 624"/>
                <a:gd name="T8" fmla="*/ 72 w 576"/>
                <a:gd name="T9" fmla="*/ 336 h 624"/>
                <a:gd name="T10" fmla="*/ 0 60000 65536"/>
                <a:gd name="T11" fmla="*/ 0 60000 65536"/>
                <a:gd name="T12" fmla="*/ 0 60000 65536"/>
                <a:gd name="T13" fmla="*/ 0 60000 65536"/>
                <a:gd name="T14" fmla="*/ 0 60000 65536"/>
                <a:gd name="T15" fmla="*/ 0 w 576"/>
                <a:gd name="T16" fmla="*/ 0 h 624"/>
                <a:gd name="T17" fmla="*/ 576 w 576"/>
                <a:gd name="T18" fmla="*/ 624 h 624"/>
              </a:gdLst>
              <a:ahLst/>
              <a:cxnLst>
                <a:cxn ang="T10">
                  <a:pos x="T0" y="T1"/>
                </a:cxn>
                <a:cxn ang="T11">
                  <a:pos x="T2" y="T3"/>
                </a:cxn>
                <a:cxn ang="T12">
                  <a:pos x="T4" y="T5"/>
                </a:cxn>
                <a:cxn ang="T13">
                  <a:pos x="T6" y="T7"/>
                </a:cxn>
                <a:cxn ang="T14">
                  <a:pos x="T8" y="T9"/>
                </a:cxn>
              </a:cxnLst>
              <a:rect l="T15" t="T16" r="T17" b="T18"/>
              <a:pathLst>
                <a:path w="576" h="624">
                  <a:moveTo>
                    <a:pt x="360" y="624"/>
                  </a:moveTo>
                  <a:cubicBezTo>
                    <a:pt x="420" y="600"/>
                    <a:pt x="480" y="576"/>
                    <a:pt x="504" y="480"/>
                  </a:cubicBezTo>
                  <a:cubicBezTo>
                    <a:pt x="528" y="384"/>
                    <a:pt x="576" y="96"/>
                    <a:pt x="504" y="48"/>
                  </a:cubicBezTo>
                  <a:cubicBezTo>
                    <a:pt x="432" y="0"/>
                    <a:pt x="144" y="144"/>
                    <a:pt x="72" y="192"/>
                  </a:cubicBezTo>
                  <a:cubicBezTo>
                    <a:pt x="0" y="240"/>
                    <a:pt x="72" y="312"/>
                    <a:pt x="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9236" name="Freeform 18"/>
            <p:cNvSpPr>
              <a:spLocks/>
            </p:cNvSpPr>
            <p:nvPr/>
          </p:nvSpPr>
          <p:spPr bwMode="auto">
            <a:xfrm>
              <a:off x="9510" y="2259"/>
              <a:ext cx="210" cy="132"/>
            </a:xfrm>
            <a:custGeom>
              <a:avLst/>
              <a:gdLst>
                <a:gd name="T0" fmla="*/ 75 w 210"/>
                <a:gd name="T1" fmla="*/ 53 h 132"/>
                <a:gd name="T2" fmla="*/ 120 w 210"/>
                <a:gd name="T3" fmla="*/ 68 h 132"/>
                <a:gd name="T4" fmla="*/ 135 w 210"/>
                <a:gd name="T5" fmla="*/ 113 h 132"/>
                <a:gd name="T6" fmla="*/ 150 w 210"/>
                <a:gd name="T7" fmla="*/ 113 h 132"/>
                <a:gd name="T8" fmla="*/ 75 w 210"/>
                <a:gd name="T9" fmla="*/ 53 h 132"/>
                <a:gd name="T10" fmla="*/ 30 w 210"/>
                <a:gd name="T11" fmla="*/ 38 h 132"/>
                <a:gd name="T12" fmla="*/ 120 w 210"/>
                <a:gd name="T13" fmla="*/ 53 h 132"/>
                <a:gd name="T14" fmla="*/ 135 w 210"/>
                <a:gd name="T15" fmla="*/ 98 h 132"/>
                <a:gd name="T16" fmla="*/ 210 w 210"/>
                <a:gd name="T17" fmla="*/ 53 h 1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0"/>
                <a:gd name="T28" fmla="*/ 0 h 132"/>
                <a:gd name="T29" fmla="*/ 210 w 210"/>
                <a:gd name="T30" fmla="*/ 132 h 1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0" h="132">
                  <a:moveTo>
                    <a:pt x="75" y="53"/>
                  </a:moveTo>
                  <a:cubicBezTo>
                    <a:pt x="90" y="58"/>
                    <a:pt x="109" y="57"/>
                    <a:pt x="120" y="68"/>
                  </a:cubicBezTo>
                  <a:cubicBezTo>
                    <a:pt x="131" y="79"/>
                    <a:pt x="119" y="113"/>
                    <a:pt x="135" y="113"/>
                  </a:cubicBezTo>
                  <a:cubicBezTo>
                    <a:pt x="154" y="113"/>
                    <a:pt x="188" y="0"/>
                    <a:pt x="150" y="113"/>
                  </a:cubicBezTo>
                  <a:cubicBezTo>
                    <a:pt x="0" y="75"/>
                    <a:pt x="154" y="132"/>
                    <a:pt x="75" y="53"/>
                  </a:cubicBezTo>
                  <a:cubicBezTo>
                    <a:pt x="64" y="42"/>
                    <a:pt x="14" y="38"/>
                    <a:pt x="30" y="38"/>
                  </a:cubicBezTo>
                  <a:cubicBezTo>
                    <a:pt x="60" y="38"/>
                    <a:pt x="90" y="48"/>
                    <a:pt x="120" y="53"/>
                  </a:cubicBezTo>
                  <a:cubicBezTo>
                    <a:pt x="125" y="68"/>
                    <a:pt x="121" y="91"/>
                    <a:pt x="135" y="98"/>
                  </a:cubicBezTo>
                  <a:cubicBezTo>
                    <a:pt x="161" y="111"/>
                    <a:pt x="198" y="65"/>
                    <a:pt x="210" y="53"/>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grpSp>
      <p:sp>
        <p:nvSpPr>
          <p:cNvPr id="8211" name="Text Box 19"/>
          <p:cNvSpPr txBox="1">
            <a:spLocks noChangeArrowheads="1"/>
          </p:cNvSpPr>
          <p:nvPr/>
        </p:nvSpPr>
        <p:spPr bwMode="auto">
          <a:xfrm>
            <a:off x="1828800" y="4572001"/>
            <a:ext cx="8382000" cy="1243417"/>
          </a:xfrm>
          <a:prstGeom prst="rect">
            <a:avLst/>
          </a:prstGeom>
          <a:noFill/>
          <a:ln w="12700">
            <a:noFill/>
            <a:miter lim="800000"/>
            <a:headEnd type="none" w="sm" len="sm"/>
            <a:tailEnd type="none" w="sm" len="sm"/>
          </a:ln>
          <a:effectLst/>
        </p:spPr>
        <p:txBody>
          <a:bodyPr>
            <a:spAutoFit/>
          </a:bodyPr>
          <a:lstStyle/>
          <a:p>
            <a:pPr marL="274320" indent="-274320">
              <a:spcBef>
                <a:spcPct val="20000"/>
              </a:spcBef>
              <a:buClr>
                <a:srgbClr val="31B6FD"/>
              </a:buClr>
              <a:buSzPct val="100000"/>
              <a:buFont typeface="Wingdings" pitchFamily="2" charset="2"/>
              <a:buChar char="§"/>
              <a:defRPr/>
            </a:pPr>
            <a:r>
              <a:rPr lang="en-US" sz="2200" dirty="0">
                <a:solidFill>
                  <a:srgbClr val="073E87"/>
                </a:solidFill>
              </a:rPr>
              <a:t>For each node the node that is in front of it is called predecessor.</a:t>
            </a:r>
          </a:p>
          <a:p>
            <a:pPr marL="274320" indent="-274320">
              <a:spcBef>
                <a:spcPct val="20000"/>
              </a:spcBef>
              <a:buClr>
                <a:srgbClr val="31B6FD"/>
              </a:buClr>
              <a:buSzPct val="100000"/>
              <a:buFont typeface="Wingdings" pitchFamily="2" charset="2"/>
              <a:buChar char="§"/>
              <a:defRPr/>
            </a:pPr>
            <a:endParaRPr lang="en-US" sz="2200" dirty="0">
              <a:solidFill>
                <a:srgbClr val="073E87"/>
              </a:solidFill>
            </a:endParaRPr>
          </a:p>
          <a:p>
            <a:pPr marL="274320" indent="-274320">
              <a:spcBef>
                <a:spcPct val="20000"/>
              </a:spcBef>
              <a:buClr>
                <a:srgbClr val="31B6FD"/>
              </a:buClr>
              <a:buSzPct val="100000"/>
              <a:buFont typeface="Wingdings" pitchFamily="2" charset="2"/>
              <a:buChar char="§"/>
              <a:defRPr/>
            </a:pPr>
            <a:r>
              <a:rPr lang="en-US" sz="2200" dirty="0">
                <a:solidFill>
                  <a:srgbClr val="073E87"/>
                </a:solidFill>
              </a:rPr>
              <a:t>The node that is after it is called successor.</a:t>
            </a:r>
          </a:p>
        </p:txBody>
      </p:sp>
    </p:spTree>
    <p:extLst>
      <p:ext uri="{BB962C8B-B14F-4D97-AF65-F5344CB8AC3E}">
        <p14:creationId xmlns:p14="http://schemas.microsoft.com/office/powerpoint/2010/main" val="16542217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srcRect/>
          <a:stretch>
            <a:fillRect/>
          </a:stretch>
        </p:blipFill>
        <p:spPr bwMode="auto">
          <a:xfrm>
            <a:off x="2267150" y="2796540"/>
            <a:ext cx="7722669" cy="4061460"/>
          </a:xfrm>
          <a:prstGeom prst="rect">
            <a:avLst/>
          </a:prstGeom>
          <a:noFill/>
          <a:ln w="9525">
            <a:noFill/>
            <a:miter lim="800000"/>
            <a:headEnd/>
            <a:tailEnd/>
          </a:ln>
          <a:effectLst/>
        </p:spPr>
      </p:pic>
      <p:sp>
        <p:nvSpPr>
          <p:cNvPr id="7" name="Content Placeholder 6"/>
          <p:cNvSpPr>
            <a:spLocks noGrp="1"/>
          </p:cNvSpPr>
          <p:nvPr>
            <p:ph idx="1"/>
          </p:nvPr>
        </p:nvSpPr>
        <p:spPr>
          <a:xfrm>
            <a:off x="0" y="1"/>
            <a:ext cx="12192000" cy="3474720"/>
          </a:xfrm>
        </p:spPr>
        <p:txBody>
          <a:bodyPr>
            <a:normAutofit/>
          </a:bodyPr>
          <a:lstStyle/>
          <a:p>
            <a:r>
              <a:rPr lang="en-US" sz="2400" dirty="0" smtClean="0"/>
              <a:t>In a single linked list each node contains only one link which points to the following node in the list.</a:t>
            </a:r>
          </a:p>
          <a:p>
            <a:r>
              <a:rPr lang="en-US" sz="2400" dirty="0" smtClean="0"/>
              <a:t>Figure shows a linked list with six nodes.</a:t>
            </a:r>
          </a:p>
          <a:p>
            <a:r>
              <a:rPr lang="en-US" sz="2400" dirty="0" smtClean="0"/>
              <a:t>HEADER is an empty node and is only used to store a pointer to the first node N1.</a:t>
            </a:r>
          </a:p>
          <a:p>
            <a:r>
              <a:rPr lang="en-US" sz="2400" dirty="0" smtClean="0"/>
              <a:t>Thus starting from the HEADER node one can reach the last node whose link field has a null value.</a:t>
            </a:r>
          </a:p>
          <a:p>
            <a:r>
              <a:rPr lang="en-US" sz="2400" dirty="0" smtClean="0"/>
              <a:t>A single linked list is also called a one way list as it can be traversed only from left to right. </a:t>
            </a:r>
            <a:endParaRPr lang="en-US" sz="2400" dirty="0"/>
          </a:p>
        </p:txBody>
      </p:sp>
    </p:spTree>
    <p:extLst>
      <p:ext uri="{BB962C8B-B14F-4D97-AF65-F5344CB8AC3E}">
        <p14:creationId xmlns:p14="http://schemas.microsoft.com/office/powerpoint/2010/main" val="1657725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dirty="0" smtClean="0"/>
              <a:t>Singly-linked lists</a:t>
            </a:r>
          </a:p>
        </p:txBody>
      </p:sp>
      <p:sp>
        <p:nvSpPr>
          <p:cNvPr id="13315" name="Rectangle 3"/>
          <p:cNvSpPr>
            <a:spLocks noGrp="1" noChangeArrowheads="1"/>
          </p:cNvSpPr>
          <p:nvPr>
            <p:ph sz="half" idx="1"/>
          </p:nvPr>
        </p:nvSpPr>
        <p:spPr>
          <a:xfrm>
            <a:off x="1905000" y="2562226"/>
            <a:ext cx="8574088" cy="714375"/>
          </a:xfrm>
        </p:spPr>
        <p:txBody>
          <a:bodyPr>
            <a:normAutofit/>
          </a:bodyPr>
          <a:lstStyle/>
          <a:p>
            <a:pPr eaLnBrk="1" hangingPunct="1">
              <a:buFont typeface="Wingdings" pitchFamily="2" charset="2"/>
              <a:buChar char="§"/>
            </a:pPr>
            <a:r>
              <a:rPr lang="en-US" sz="2200" dirty="0"/>
              <a:t>Here is a </a:t>
            </a:r>
            <a:r>
              <a:rPr lang="en-US" sz="2200" dirty="0">
                <a:solidFill>
                  <a:schemeClr val="tx2"/>
                </a:solidFill>
              </a:rPr>
              <a:t>singly-linked list</a:t>
            </a:r>
            <a:r>
              <a:rPr lang="en-US" sz="2200" dirty="0"/>
              <a:t> (</a:t>
            </a:r>
            <a:r>
              <a:rPr lang="en-US" sz="2200" dirty="0">
                <a:solidFill>
                  <a:schemeClr val="tx2"/>
                </a:solidFill>
              </a:rPr>
              <a:t>SLL</a:t>
            </a:r>
            <a:r>
              <a:rPr lang="en-US" sz="2200" dirty="0"/>
              <a:t>):</a:t>
            </a:r>
          </a:p>
        </p:txBody>
      </p:sp>
      <p:sp>
        <p:nvSpPr>
          <p:cNvPr id="13316" name="Rectangle 4"/>
          <p:cNvSpPr>
            <a:spLocks noGrp="1" noChangeArrowheads="1"/>
          </p:cNvSpPr>
          <p:nvPr>
            <p:ph sz="half" idx="2"/>
          </p:nvPr>
        </p:nvSpPr>
        <p:spPr>
          <a:xfrm>
            <a:off x="1578769" y="4844328"/>
            <a:ext cx="8574088" cy="1728643"/>
          </a:xfrm>
        </p:spPr>
        <p:txBody>
          <a:bodyPr>
            <a:normAutofit/>
          </a:bodyPr>
          <a:lstStyle/>
          <a:p>
            <a:pPr eaLnBrk="1" hangingPunct="1">
              <a:buFont typeface="Wingdings" pitchFamily="2" charset="2"/>
              <a:buChar char="§"/>
            </a:pPr>
            <a:r>
              <a:rPr lang="en-US" sz="2200" dirty="0"/>
              <a:t>Each node contains a value and a link to its successor (the last node has no successor)</a:t>
            </a:r>
          </a:p>
          <a:p>
            <a:pPr eaLnBrk="1" hangingPunct="1">
              <a:buFont typeface="Wingdings" pitchFamily="2" charset="2"/>
              <a:buChar char="§"/>
            </a:pPr>
            <a:r>
              <a:rPr lang="en-US" sz="2200" dirty="0"/>
              <a:t>The header points to the first node in the list (or contains the null link if the list is empty)</a:t>
            </a:r>
          </a:p>
        </p:txBody>
      </p:sp>
      <p:grpSp>
        <p:nvGrpSpPr>
          <p:cNvPr id="2" name="Group 41"/>
          <p:cNvGrpSpPr>
            <a:grpSpLocks/>
          </p:cNvGrpSpPr>
          <p:nvPr/>
        </p:nvGrpSpPr>
        <p:grpSpPr bwMode="auto">
          <a:xfrm>
            <a:off x="2240280" y="3305087"/>
            <a:ext cx="7772400" cy="1143000"/>
            <a:chOff x="432" y="1488"/>
            <a:chExt cx="4896" cy="720"/>
          </a:xfrm>
        </p:grpSpPr>
        <p:grpSp>
          <p:nvGrpSpPr>
            <p:cNvPr id="9223" name="Group 5"/>
            <p:cNvGrpSpPr>
              <a:grpSpLocks/>
            </p:cNvGrpSpPr>
            <p:nvPr/>
          </p:nvGrpSpPr>
          <p:grpSpPr bwMode="auto">
            <a:xfrm>
              <a:off x="1728" y="1961"/>
              <a:ext cx="3600" cy="246"/>
              <a:chOff x="1056" y="2011"/>
              <a:chExt cx="3600" cy="246"/>
            </a:xfrm>
          </p:grpSpPr>
          <p:grpSp>
            <p:nvGrpSpPr>
              <p:cNvPr id="9247" name="Group 6"/>
              <p:cNvGrpSpPr>
                <a:grpSpLocks/>
              </p:cNvGrpSpPr>
              <p:nvPr/>
            </p:nvGrpSpPr>
            <p:grpSpPr bwMode="auto">
              <a:xfrm>
                <a:off x="1056" y="2011"/>
                <a:ext cx="577" cy="243"/>
                <a:chOff x="863" y="1536"/>
                <a:chExt cx="577" cy="243"/>
              </a:xfrm>
            </p:grpSpPr>
            <p:sp>
              <p:nvSpPr>
                <p:cNvPr id="9257" name="Rectangle 7"/>
                <p:cNvSpPr>
                  <a:spLocks noChangeArrowheads="1"/>
                </p:cNvSpPr>
                <p:nvPr/>
              </p:nvSpPr>
              <p:spPr bwMode="auto">
                <a:xfrm>
                  <a:off x="863" y="1537"/>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atin typeface="Times New Roman" pitchFamily="18" charset="0"/>
                  </a:endParaRPr>
                </a:p>
              </p:txBody>
            </p:sp>
            <p:sp>
              <p:nvSpPr>
                <p:cNvPr id="9258" name="Rectangle 8"/>
                <p:cNvSpPr>
                  <a:spLocks noChangeArrowheads="1"/>
                </p:cNvSpPr>
                <p:nvPr/>
              </p:nvSpPr>
              <p:spPr bwMode="auto">
                <a:xfrm>
                  <a:off x="1152" y="1536"/>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248" name="Group 9"/>
              <p:cNvGrpSpPr>
                <a:grpSpLocks/>
              </p:cNvGrpSpPr>
              <p:nvPr/>
            </p:nvGrpSpPr>
            <p:grpSpPr bwMode="auto">
              <a:xfrm>
                <a:off x="2063" y="2014"/>
                <a:ext cx="577" cy="243"/>
                <a:chOff x="863" y="1536"/>
                <a:chExt cx="577" cy="243"/>
              </a:xfrm>
            </p:grpSpPr>
            <p:sp>
              <p:nvSpPr>
                <p:cNvPr id="9255" name="Rectangle 10"/>
                <p:cNvSpPr>
                  <a:spLocks noChangeArrowheads="1"/>
                </p:cNvSpPr>
                <p:nvPr/>
              </p:nvSpPr>
              <p:spPr bwMode="auto">
                <a:xfrm>
                  <a:off x="863" y="1537"/>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atin typeface="Times New Roman" pitchFamily="18" charset="0"/>
                  </a:endParaRPr>
                </a:p>
              </p:txBody>
            </p:sp>
            <p:sp>
              <p:nvSpPr>
                <p:cNvPr id="9256" name="Rectangle 11"/>
                <p:cNvSpPr>
                  <a:spLocks noChangeArrowheads="1"/>
                </p:cNvSpPr>
                <p:nvPr/>
              </p:nvSpPr>
              <p:spPr bwMode="auto">
                <a:xfrm>
                  <a:off x="1152" y="1536"/>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249" name="Group 12"/>
              <p:cNvGrpSpPr>
                <a:grpSpLocks/>
              </p:cNvGrpSpPr>
              <p:nvPr/>
            </p:nvGrpSpPr>
            <p:grpSpPr bwMode="auto">
              <a:xfrm>
                <a:off x="3071" y="2014"/>
                <a:ext cx="577" cy="243"/>
                <a:chOff x="863" y="1536"/>
                <a:chExt cx="577" cy="243"/>
              </a:xfrm>
            </p:grpSpPr>
            <p:sp>
              <p:nvSpPr>
                <p:cNvPr id="9253" name="Rectangle 13"/>
                <p:cNvSpPr>
                  <a:spLocks noChangeArrowheads="1"/>
                </p:cNvSpPr>
                <p:nvPr/>
              </p:nvSpPr>
              <p:spPr bwMode="auto">
                <a:xfrm>
                  <a:off x="863" y="1537"/>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atin typeface="Times New Roman" pitchFamily="18" charset="0"/>
                  </a:endParaRPr>
                </a:p>
              </p:txBody>
            </p:sp>
            <p:sp>
              <p:nvSpPr>
                <p:cNvPr id="9254" name="Rectangle 14"/>
                <p:cNvSpPr>
                  <a:spLocks noChangeArrowheads="1"/>
                </p:cNvSpPr>
                <p:nvPr/>
              </p:nvSpPr>
              <p:spPr bwMode="auto">
                <a:xfrm>
                  <a:off x="1152" y="1536"/>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9250" name="Group 15"/>
              <p:cNvGrpSpPr>
                <a:grpSpLocks/>
              </p:cNvGrpSpPr>
              <p:nvPr/>
            </p:nvGrpSpPr>
            <p:grpSpPr bwMode="auto">
              <a:xfrm>
                <a:off x="4079" y="2014"/>
                <a:ext cx="577" cy="243"/>
                <a:chOff x="863" y="1536"/>
                <a:chExt cx="577" cy="243"/>
              </a:xfrm>
            </p:grpSpPr>
            <p:sp>
              <p:nvSpPr>
                <p:cNvPr id="9251" name="Rectangle 16"/>
                <p:cNvSpPr>
                  <a:spLocks noChangeArrowheads="1"/>
                </p:cNvSpPr>
                <p:nvPr/>
              </p:nvSpPr>
              <p:spPr bwMode="auto">
                <a:xfrm>
                  <a:off x="863" y="1537"/>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atin typeface="Times New Roman" pitchFamily="18" charset="0"/>
                  </a:endParaRPr>
                </a:p>
              </p:txBody>
            </p:sp>
            <p:sp>
              <p:nvSpPr>
                <p:cNvPr id="9252" name="Rectangle 17"/>
                <p:cNvSpPr>
                  <a:spLocks noChangeArrowheads="1"/>
                </p:cNvSpPr>
                <p:nvPr/>
              </p:nvSpPr>
              <p:spPr bwMode="auto">
                <a:xfrm>
                  <a:off x="1152" y="1536"/>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9224" name="Group 18"/>
            <p:cNvGrpSpPr>
              <a:grpSpLocks/>
            </p:cNvGrpSpPr>
            <p:nvPr/>
          </p:nvGrpSpPr>
          <p:grpSpPr bwMode="auto">
            <a:xfrm>
              <a:off x="1728" y="1966"/>
              <a:ext cx="3312" cy="242"/>
              <a:chOff x="1056" y="2302"/>
              <a:chExt cx="3312" cy="242"/>
            </a:xfrm>
          </p:grpSpPr>
          <p:sp>
            <p:nvSpPr>
              <p:cNvPr id="9243" name="Rectangle 19"/>
              <p:cNvSpPr>
                <a:spLocks noChangeArrowheads="1"/>
              </p:cNvSpPr>
              <p:nvPr/>
            </p:nvSpPr>
            <p:spPr bwMode="auto">
              <a:xfrm>
                <a:off x="1056" y="2302"/>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atin typeface="Consolas" pitchFamily="49" charset="0"/>
                  </a:rPr>
                  <a:t>a</a:t>
                </a:r>
                <a:endParaRPr lang="en-US">
                  <a:latin typeface="Times New Roman" pitchFamily="18" charset="0"/>
                </a:endParaRPr>
              </a:p>
            </p:txBody>
          </p:sp>
          <p:sp>
            <p:nvSpPr>
              <p:cNvPr id="9244" name="Rectangle 20"/>
              <p:cNvSpPr>
                <a:spLocks noChangeArrowheads="1"/>
              </p:cNvSpPr>
              <p:nvPr/>
            </p:nvSpPr>
            <p:spPr bwMode="auto">
              <a:xfrm>
                <a:off x="2064" y="2302"/>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atin typeface="Consolas" pitchFamily="49" charset="0"/>
                  </a:rPr>
                  <a:t>b</a:t>
                </a:r>
                <a:endParaRPr lang="en-US">
                  <a:latin typeface="Times New Roman" pitchFamily="18" charset="0"/>
                </a:endParaRPr>
              </a:p>
            </p:txBody>
          </p:sp>
          <p:sp>
            <p:nvSpPr>
              <p:cNvPr id="9245" name="Rectangle 21"/>
              <p:cNvSpPr>
                <a:spLocks noChangeArrowheads="1"/>
              </p:cNvSpPr>
              <p:nvPr/>
            </p:nvSpPr>
            <p:spPr bwMode="auto">
              <a:xfrm>
                <a:off x="3072" y="2302"/>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atin typeface="Consolas" pitchFamily="49" charset="0"/>
                  </a:rPr>
                  <a:t>c</a:t>
                </a:r>
                <a:endParaRPr lang="en-US">
                  <a:latin typeface="Times New Roman" pitchFamily="18" charset="0"/>
                </a:endParaRPr>
              </a:p>
            </p:txBody>
          </p:sp>
          <p:sp>
            <p:nvSpPr>
              <p:cNvPr id="9246" name="Rectangle 22"/>
              <p:cNvSpPr>
                <a:spLocks noChangeArrowheads="1"/>
              </p:cNvSpPr>
              <p:nvPr/>
            </p:nvSpPr>
            <p:spPr bwMode="auto">
              <a:xfrm>
                <a:off x="4080" y="2302"/>
                <a:ext cx="288" cy="24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atin typeface="Consolas" pitchFamily="49" charset="0"/>
                  </a:rPr>
                  <a:t>d</a:t>
                </a:r>
                <a:endParaRPr lang="en-US">
                  <a:latin typeface="Times New Roman" pitchFamily="18" charset="0"/>
                </a:endParaRPr>
              </a:p>
            </p:txBody>
          </p:sp>
        </p:grpSp>
        <p:grpSp>
          <p:nvGrpSpPr>
            <p:cNvPr id="9225" name="Group 23"/>
            <p:cNvGrpSpPr>
              <a:grpSpLocks/>
            </p:cNvGrpSpPr>
            <p:nvPr/>
          </p:nvGrpSpPr>
          <p:grpSpPr bwMode="auto">
            <a:xfrm>
              <a:off x="2112" y="2014"/>
              <a:ext cx="2640" cy="96"/>
              <a:chOff x="1440" y="2064"/>
              <a:chExt cx="2640" cy="96"/>
            </a:xfrm>
          </p:grpSpPr>
          <p:grpSp>
            <p:nvGrpSpPr>
              <p:cNvPr id="9234" name="Group 24"/>
              <p:cNvGrpSpPr>
                <a:grpSpLocks/>
              </p:cNvGrpSpPr>
              <p:nvPr/>
            </p:nvGrpSpPr>
            <p:grpSpPr bwMode="auto">
              <a:xfrm>
                <a:off x="1440" y="2064"/>
                <a:ext cx="624" cy="96"/>
                <a:chOff x="1008" y="2304"/>
                <a:chExt cx="624" cy="96"/>
              </a:xfrm>
            </p:grpSpPr>
            <p:sp>
              <p:nvSpPr>
                <p:cNvPr id="9241" name="Oval 25"/>
                <p:cNvSpPr>
                  <a:spLocks noChangeArrowheads="1"/>
                </p:cNvSpPr>
                <p:nvPr/>
              </p:nvSpPr>
              <p:spPr bwMode="auto">
                <a:xfrm>
                  <a:off x="1008" y="2304"/>
                  <a:ext cx="96" cy="96"/>
                </a:xfrm>
                <a:prstGeom prst="ellipse">
                  <a:avLst/>
                </a:prstGeom>
                <a:solidFill>
                  <a:schemeClr val="tx1"/>
                </a:solidFill>
                <a:ln w="12700">
                  <a:solidFill>
                    <a:schemeClr val="tx1"/>
                  </a:solidFill>
                  <a:round/>
                  <a:headEnd/>
                  <a:tailEnd/>
                </a:ln>
              </p:spPr>
              <p:txBody>
                <a:bodyPr wrap="none" anchor="ctr"/>
                <a:lstStyle/>
                <a:p>
                  <a:endParaRPr lang="en-US"/>
                </a:p>
              </p:txBody>
            </p:sp>
            <p:sp>
              <p:nvSpPr>
                <p:cNvPr id="9242" name="Line 26"/>
                <p:cNvSpPr>
                  <a:spLocks noChangeShapeType="1"/>
                </p:cNvSpPr>
                <p:nvPr/>
              </p:nvSpPr>
              <p:spPr bwMode="auto">
                <a:xfrm>
                  <a:off x="1056" y="2352"/>
                  <a:ext cx="576"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235" name="Group 27"/>
              <p:cNvGrpSpPr>
                <a:grpSpLocks/>
              </p:cNvGrpSpPr>
              <p:nvPr/>
            </p:nvGrpSpPr>
            <p:grpSpPr bwMode="auto">
              <a:xfrm>
                <a:off x="2448" y="2064"/>
                <a:ext cx="624" cy="96"/>
                <a:chOff x="1008" y="2304"/>
                <a:chExt cx="624" cy="96"/>
              </a:xfrm>
            </p:grpSpPr>
            <p:sp>
              <p:nvSpPr>
                <p:cNvPr id="9239" name="Oval 28"/>
                <p:cNvSpPr>
                  <a:spLocks noChangeArrowheads="1"/>
                </p:cNvSpPr>
                <p:nvPr/>
              </p:nvSpPr>
              <p:spPr bwMode="auto">
                <a:xfrm>
                  <a:off x="1008" y="2304"/>
                  <a:ext cx="96" cy="96"/>
                </a:xfrm>
                <a:prstGeom prst="ellipse">
                  <a:avLst/>
                </a:prstGeom>
                <a:solidFill>
                  <a:schemeClr val="tx1"/>
                </a:solidFill>
                <a:ln w="12700">
                  <a:solidFill>
                    <a:schemeClr val="tx1"/>
                  </a:solidFill>
                  <a:round/>
                  <a:headEnd/>
                  <a:tailEnd/>
                </a:ln>
              </p:spPr>
              <p:txBody>
                <a:bodyPr wrap="none" anchor="ctr"/>
                <a:lstStyle/>
                <a:p>
                  <a:endParaRPr lang="en-US"/>
                </a:p>
              </p:txBody>
            </p:sp>
            <p:sp>
              <p:nvSpPr>
                <p:cNvPr id="9240" name="Line 29"/>
                <p:cNvSpPr>
                  <a:spLocks noChangeShapeType="1"/>
                </p:cNvSpPr>
                <p:nvPr/>
              </p:nvSpPr>
              <p:spPr bwMode="auto">
                <a:xfrm>
                  <a:off x="1056" y="2352"/>
                  <a:ext cx="576"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236" name="Group 30"/>
              <p:cNvGrpSpPr>
                <a:grpSpLocks/>
              </p:cNvGrpSpPr>
              <p:nvPr/>
            </p:nvGrpSpPr>
            <p:grpSpPr bwMode="auto">
              <a:xfrm>
                <a:off x="3456" y="2064"/>
                <a:ext cx="624" cy="96"/>
                <a:chOff x="1008" y="2304"/>
                <a:chExt cx="624" cy="96"/>
              </a:xfrm>
            </p:grpSpPr>
            <p:sp>
              <p:nvSpPr>
                <p:cNvPr id="9237" name="Oval 31"/>
                <p:cNvSpPr>
                  <a:spLocks noChangeArrowheads="1"/>
                </p:cNvSpPr>
                <p:nvPr/>
              </p:nvSpPr>
              <p:spPr bwMode="auto">
                <a:xfrm>
                  <a:off x="1008" y="2304"/>
                  <a:ext cx="96" cy="96"/>
                </a:xfrm>
                <a:prstGeom prst="ellipse">
                  <a:avLst/>
                </a:prstGeom>
                <a:solidFill>
                  <a:schemeClr val="tx1"/>
                </a:solidFill>
                <a:ln w="12700">
                  <a:solidFill>
                    <a:schemeClr val="tx1"/>
                  </a:solidFill>
                  <a:round/>
                  <a:headEnd/>
                  <a:tailEnd/>
                </a:ln>
              </p:spPr>
              <p:txBody>
                <a:bodyPr wrap="none" anchor="ctr"/>
                <a:lstStyle/>
                <a:p>
                  <a:endParaRPr lang="en-US"/>
                </a:p>
              </p:txBody>
            </p:sp>
            <p:sp>
              <p:nvSpPr>
                <p:cNvPr id="9238" name="Line 32"/>
                <p:cNvSpPr>
                  <a:spLocks noChangeShapeType="1"/>
                </p:cNvSpPr>
                <p:nvPr/>
              </p:nvSpPr>
              <p:spPr bwMode="auto">
                <a:xfrm>
                  <a:off x="1056" y="2352"/>
                  <a:ext cx="576" cy="0"/>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9226" name="Oval 33"/>
            <p:cNvSpPr>
              <a:spLocks noChangeArrowheads="1"/>
            </p:cNvSpPr>
            <p:nvPr/>
          </p:nvSpPr>
          <p:spPr bwMode="auto">
            <a:xfrm>
              <a:off x="5136" y="2016"/>
              <a:ext cx="96" cy="96"/>
            </a:xfrm>
            <a:prstGeom prst="ellipse">
              <a:avLst/>
            </a:prstGeom>
            <a:solidFill>
              <a:schemeClr val="tx1"/>
            </a:solidFill>
            <a:ln w="12700">
              <a:solidFill>
                <a:schemeClr val="tx1"/>
              </a:solidFill>
              <a:round/>
              <a:headEnd/>
              <a:tailEnd/>
            </a:ln>
          </p:spPr>
          <p:txBody>
            <a:bodyPr wrap="none" anchor="ctr"/>
            <a:lstStyle/>
            <a:p>
              <a:endParaRPr lang="en-US"/>
            </a:p>
          </p:txBody>
        </p:sp>
        <p:grpSp>
          <p:nvGrpSpPr>
            <p:cNvPr id="9227" name="Group 34"/>
            <p:cNvGrpSpPr>
              <a:grpSpLocks/>
            </p:cNvGrpSpPr>
            <p:nvPr/>
          </p:nvGrpSpPr>
          <p:grpSpPr bwMode="auto">
            <a:xfrm>
              <a:off x="432" y="1488"/>
              <a:ext cx="1248" cy="480"/>
              <a:chOff x="192" y="1872"/>
              <a:chExt cx="1248" cy="480"/>
            </a:xfrm>
          </p:grpSpPr>
          <p:grpSp>
            <p:nvGrpSpPr>
              <p:cNvPr id="9228" name="Group 35"/>
              <p:cNvGrpSpPr>
                <a:grpSpLocks/>
              </p:cNvGrpSpPr>
              <p:nvPr/>
            </p:nvGrpSpPr>
            <p:grpSpPr bwMode="auto">
              <a:xfrm>
                <a:off x="960" y="1920"/>
                <a:ext cx="480" cy="432"/>
                <a:chOff x="432" y="2352"/>
                <a:chExt cx="480" cy="432"/>
              </a:xfrm>
            </p:grpSpPr>
            <p:grpSp>
              <p:nvGrpSpPr>
                <p:cNvPr id="9230" name="Group 36"/>
                <p:cNvGrpSpPr>
                  <a:grpSpLocks/>
                </p:cNvGrpSpPr>
                <p:nvPr/>
              </p:nvGrpSpPr>
              <p:grpSpPr bwMode="auto">
                <a:xfrm>
                  <a:off x="432" y="2352"/>
                  <a:ext cx="288" cy="240"/>
                  <a:chOff x="960" y="1584"/>
                  <a:chExt cx="288" cy="240"/>
                </a:xfrm>
              </p:grpSpPr>
              <p:sp>
                <p:nvSpPr>
                  <p:cNvPr id="9232" name="Oval 37"/>
                  <p:cNvSpPr>
                    <a:spLocks noChangeArrowheads="1"/>
                  </p:cNvSpPr>
                  <p:nvPr/>
                </p:nvSpPr>
                <p:spPr bwMode="auto">
                  <a:xfrm>
                    <a:off x="1056" y="1632"/>
                    <a:ext cx="96" cy="96"/>
                  </a:xfrm>
                  <a:prstGeom prst="ellipse">
                    <a:avLst/>
                  </a:prstGeom>
                  <a:solidFill>
                    <a:schemeClr val="tx1"/>
                  </a:solidFill>
                  <a:ln w="12700">
                    <a:solidFill>
                      <a:schemeClr val="tx1"/>
                    </a:solidFill>
                    <a:round/>
                    <a:headEnd/>
                    <a:tailEnd/>
                  </a:ln>
                </p:spPr>
                <p:txBody>
                  <a:bodyPr wrap="none" anchor="ctr"/>
                  <a:lstStyle/>
                  <a:p>
                    <a:endParaRPr lang="en-US"/>
                  </a:p>
                </p:txBody>
              </p:sp>
              <p:sp>
                <p:nvSpPr>
                  <p:cNvPr id="9233" name="Rectangle 38"/>
                  <p:cNvSpPr>
                    <a:spLocks noChangeArrowheads="1"/>
                  </p:cNvSpPr>
                  <p:nvPr/>
                </p:nvSpPr>
                <p:spPr bwMode="auto">
                  <a:xfrm>
                    <a:off x="960" y="1584"/>
                    <a:ext cx="288"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231" name="Line 39"/>
                <p:cNvSpPr>
                  <a:spLocks noChangeShapeType="1"/>
                </p:cNvSpPr>
                <p:nvPr/>
              </p:nvSpPr>
              <p:spPr bwMode="auto">
                <a:xfrm>
                  <a:off x="576" y="2448"/>
                  <a:ext cx="336" cy="3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229" name="Text Box 40"/>
              <p:cNvSpPr txBox="1">
                <a:spLocks noChangeArrowheads="1"/>
              </p:cNvSpPr>
              <p:nvPr/>
            </p:nvSpPr>
            <p:spPr bwMode="auto">
              <a:xfrm>
                <a:off x="192" y="1872"/>
                <a:ext cx="8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 charset="0"/>
                    <a:ea typeface="MS PGothic" pitchFamily="34" charset="-128"/>
                  </a:defRPr>
                </a:lvl1pPr>
                <a:lvl2pPr marL="742950" indent="-285750">
                  <a:defRPr sz="2400">
                    <a:solidFill>
                      <a:schemeClr val="tx1"/>
                    </a:solidFill>
                    <a:latin typeface="Times" pitchFamily="1" charset="0"/>
                    <a:ea typeface="MS PGothic" pitchFamily="34" charset="-128"/>
                  </a:defRPr>
                </a:lvl2pPr>
                <a:lvl3pPr marL="1143000" indent="-228600">
                  <a:defRPr sz="2400">
                    <a:solidFill>
                      <a:schemeClr val="tx1"/>
                    </a:solidFill>
                    <a:latin typeface="Times" pitchFamily="1" charset="0"/>
                    <a:ea typeface="MS PGothic" pitchFamily="34" charset="-128"/>
                  </a:defRPr>
                </a:lvl3pPr>
                <a:lvl4pPr marL="1600200" indent="-228600">
                  <a:defRPr sz="2400">
                    <a:solidFill>
                      <a:schemeClr val="tx1"/>
                    </a:solidFill>
                    <a:latin typeface="Times" pitchFamily="1" charset="0"/>
                    <a:ea typeface="MS PGothic" pitchFamily="34" charset="-128"/>
                  </a:defRPr>
                </a:lvl4pPr>
                <a:lvl5pPr marL="2057400" indent="-228600">
                  <a:defRPr sz="2400">
                    <a:solidFill>
                      <a:schemeClr val="tx1"/>
                    </a:solidFill>
                    <a:latin typeface="Times" pitchFamily="1"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MS PGothic" pitchFamily="34" charset="-128"/>
                  </a:defRPr>
                </a:lvl9pPr>
              </a:lstStyle>
              <a:p>
                <a:pPr>
                  <a:spcBef>
                    <a:spcPct val="50000"/>
                  </a:spcBef>
                </a:pPr>
                <a:r>
                  <a:rPr lang="en-US" dirty="0" err="1">
                    <a:solidFill>
                      <a:schemeClr val="accent2"/>
                    </a:solidFill>
                    <a:latin typeface="Consolas" pitchFamily="49" charset="0"/>
                  </a:rPr>
                  <a:t>myList</a:t>
                </a:r>
                <a:endParaRPr lang="en-US" dirty="0">
                  <a:solidFill>
                    <a:schemeClr val="accent2"/>
                  </a:solidFill>
                  <a:latin typeface="Times New Roman" pitchFamily="18" charset="0"/>
                </a:endParaRPr>
              </a:p>
            </p:txBody>
          </p:sp>
        </p:grpSp>
      </p:grpSp>
    </p:spTree>
    <p:extLst>
      <p:ext uri="{BB962C8B-B14F-4D97-AF65-F5344CB8AC3E}">
        <p14:creationId xmlns:p14="http://schemas.microsoft.com/office/powerpoint/2010/main" val="334549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left)">
                                      <p:cBhvr>
                                        <p:cTn id="7" dur="5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6">
                                            <p:txEl>
                                              <p:pRg st="0" end="0"/>
                                            </p:txEl>
                                          </p:spTgt>
                                        </p:tgtEl>
                                        <p:attrNameLst>
                                          <p:attrName>style.visibility</p:attrName>
                                        </p:attrNameLst>
                                      </p:cBhvr>
                                      <p:to>
                                        <p:strVal val="visible"/>
                                      </p:to>
                                    </p:set>
                                    <p:animEffect transition="in" filter="wipe(left)">
                                      <p:cBhvr>
                                        <p:cTn id="17" dur="500"/>
                                        <p:tgtEl>
                                          <p:spTgt spid="1331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6">
                                            <p:txEl>
                                              <p:pRg st="1" end="1"/>
                                            </p:txEl>
                                          </p:spTgt>
                                        </p:tgtEl>
                                        <p:attrNameLst>
                                          <p:attrName>style.visibility</p:attrName>
                                        </p:attrNameLst>
                                      </p:cBhvr>
                                      <p:to>
                                        <p:strVal val="visible"/>
                                      </p:to>
                                    </p:set>
                                    <p:animEffect transition="in" filter="wipe(left)">
                                      <p:cBhvr>
                                        <p:cTn id="22" dur="500"/>
                                        <p:tgtEl>
                                          <p:spTgt spid="133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5" autoUpdateAnimBg="0"/>
      <p:bldP spid="13316" grpId="0" build="p" bldLvl="4"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2225964" y="307848"/>
            <a:ext cx="8229600" cy="1185672"/>
          </a:xfrm>
        </p:spPr>
        <p:txBody>
          <a:bodyPr/>
          <a:lstStyle/>
          <a:p>
            <a:pPr algn="ctr"/>
            <a:r>
              <a:rPr lang="en-US" dirty="0" smtClean="0">
                <a:solidFill>
                  <a:schemeClr val="tx1"/>
                </a:solidFill>
              </a:rPr>
              <a:t>Characteristics</a:t>
            </a:r>
          </a:p>
        </p:txBody>
      </p:sp>
      <p:sp>
        <p:nvSpPr>
          <p:cNvPr id="8196" name="Rectangle 3"/>
          <p:cNvSpPr>
            <a:spLocks noGrp="1" noChangeArrowheads="1"/>
          </p:cNvSpPr>
          <p:nvPr>
            <p:ph idx="1"/>
          </p:nvPr>
        </p:nvSpPr>
        <p:spPr>
          <a:xfrm>
            <a:off x="1828800" y="2362201"/>
            <a:ext cx="8626764" cy="2895600"/>
          </a:xfrm>
        </p:spPr>
        <p:txBody>
          <a:bodyPr>
            <a:noAutofit/>
          </a:bodyPr>
          <a:lstStyle/>
          <a:p>
            <a:pPr>
              <a:buFont typeface="Wingdings" pitchFamily="2" charset="2"/>
              <a:buChar char="§"/>
            </a:pPr>
            <a:r>
              <a:rPr lang="en-US" sz="3200" dirty="0"/>
              <a:t>Insert and delete nodes in any order</a:t>
            </a:r>
          </a:p>
          <a:p>
            <a:pPr>
              <a:buFont typeface="Wingdings" pitchFamily="2" charset="2"/>
              <a:buChar char="§"/>
            </a:pPr>
            <a:r>
              <a:rPr lang="en-US" sz="3200" dirty="0"/>
              <a:t>The nodes are connected</a:t>
            </a:r>
          </a:p>
          <a:p>
            <a:pPr>
              <a:buFont typeface="Wingdings" pitchFamily="2" charset="2"/>
              <a:buChar char="§"/>
            </a:pPr>
            <a:r>
              <a:rPr lang="en-US" sz="3200" dirty="0"/>
              <a:t>Each node has two components</a:t>
            </a:r>
          </a:p>
          <a:p>
            <a:pPr marL="800100" lvl="2" indent="-342900">
              <a:buFont typeface="Wingdings" pitchFamily="2" charset="2"/>
              <a:buChar char="§"/>
            </a:pPr>
            <a:r>
              <a:rPr lang="en-US" sz="2000" dirty="0"/>
              <a:t>Information (data)</a:t>
            </a:r>
          </a:p>
          <a:p>
            <a:pPr marL="800100" lvl="2" indent="-342900">
              <a:buFont typeface="Wingdings" pitchFamily="2" charset="2"/>
              <a:buChar char="§"/>
            </a:pPr>
            <a:r>
              <a:rPr lang="en-US" sz="2000" dirty="0"/>
              <a:t>Link to the next node</a:t>
            </a:r>
          </a:p>
          <a:p>
            <a:pPr>
              <a:buFont typeface="Wingdings" pitchFamily="2" charset="2"/>
              <a:buChar char="§"/>
            </a:pPr>
            <a:r>
              <a:rPr lang="en-US" sz="3200" dirty="0"/>
              <a:t>The nodes are accessed through the links between them</a:t>
            </a:r>
          </a:p>
        </p:txBody>
      </p:sp>
      <p:sp>
        <p:nvSpPr>
          <p:cNvPr id="81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Gulim" pitchFamily="34" charset="-127"/>
              </a:defRPr>
            </a:lvl1pPr>
            <a:lvl2pPr marL="742950" indent="-285750" eaLnBrk="0" hangingPunct="0">
              <a:defRPr kumimoji="1" sz="2400">
                <a:solidFill>
                  <a:schemeClr val="tx1"/>
                </a:solidFill>
                <a:latin typeface="Times New Roman" pitchFamily="18" charset="0"/>
                <a:ea typeface="Gulim" pitchFamily="34" charset="-127"/>
              </a:defRPr>
            </a:lvl2pPr>
            <a:lvl3pPr marL="1143000" indent="-228600" eaLnBrk="0" hangingPunct="0">
              <a:defRPr kumimoji="1" sz="2400">
                <a:solidFill>
                  <a:schemeClr val="tx1"/>
                </a:solidFill>
                <a:latin typeface="Times New Roman" pitchFamily="18" charset="0"/>
                <a:ea typeface="Gulim" pitchFamily="34" charset="-127"/>
              </a:defRPr>
            </a:lvl3pPr>
            <a:lvl4pPr marL="1600200" indent="-228600" eaLnBrk="0" hangingPunct="0">
              <a:defRPr kumimoji="1" sz="2400">
                <a:solidFill>
                  <a:schemeClr val="tx1"/>
                </a:solidFill>
                <a:latin typeface="Times New Roman" pitchFamily="18" charset="0"/>
                <a:ea typeface="Gulim" pitchFamily="34" charset="-127"/>
              </a:defRPr>
            </a:lvl4pPr>
            <a:lvl5pPr marL="2057400" indent="-228600" eaLnBrk="0" hangingPunct="0">
              <a:defRPr kumimoji="1" sz="2400">
                <a:solidFill>
                  <a:schemeClr val="tx1"/>
                </a:solidFill>
                <a:latin typeface="Times New Roman" pitchFamily="18" charset="0"/>
                <a:ea typeface="Gulim" pitchFamily="34" charset="-127"/>
              </a:defRPr>
            </a:lvl5pPr>
            <a:lvl6pPr marL="25146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6pPr>
            <a:lvl7pPr marL="29718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7pPr>
            <a:lvl8pPr marL="34290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8pPr>
            <a:lvl9pPr marL="3886200" indent="-228600" eaLnBrk="0" fontAlgn="base" latinLnBrk="1" hangingPunct="0">
              <a:spcBef>
                <a:spcPct val="0"/>
              </a:spcBef>
              <a:spcAft>
                <a:spcPct val="0"/>
              </a:spcAft>
              <a:defRPr kumimoji="1" sz="2400">
                <a:solidFill>
                  <a:schemeClr val="tx1"/>
                </a:solidFill>
                <a:latin typeface="Times New Roman" pitchFamily="18" charset="0"/>
                <a:ea typeface="Gulim" pitchFamily="34" charset="-127"/>
              </a:defRPr>
            </a:lvl9pPr>
          </a:lstStyle>
          <a:p>
            <a:pPr eaLnBrk="1" hangingPunct="1"/>
            <a:fld id="{2B2BE75D-93B9-4ECD-B96A-18647FBBF812}" type="slidenum">
              <a:rPr kumimoji="0" lang="ar-SA" sz="2600">
                <a:solidFill>
                  <a:schemeClr val="bg1"/>
                </a:solidFill>
                <a:latin typeface="Gulim" pitchFamily="34" charset="-127"/>
              </a:rPr>
              <a:pPr eaLnBrk="1" hangingPunct="1"/>
              <a:t>9</a:t>
            </a:fld>
            <a:endParaRPr kumimoji="0" lang="en-US" sz="2600">
              <a:solidFill>
                <a:schemeClr val="bg1"/>
              </a:solidFill>
              <a:latin typeface="Gulim" pitchFamily="34" charset="-127"/>
            </a:endParaRPr>
          </a:p>
        </p:txBody>
      </p:sp>
    </p:spTree>
    <p:extLst>
      <p:ext uri="{BB962C8B-B14F-4D97-AF65-F5344CB8AC3E}">
        <p14:creationId xmlns:p14="http://schemas.microsoft.com/office/powerpoint/2010/main" val="1629016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5 DSA</Template>
  <TotalTime>371</TotalTime>
  <Words>2003</Words>
  <Application>Microsoft Office PowerPoint</Application>
  <PresentationFormat>Widescreen</PresentationFormat>
  <Paragraphs>302</Paragraphs>
  <Slides>46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MS PGothic</vt:lpstr>
      <vt:lpstr>Arial</vt:lpstr>
      <vt:lpstr>Calibri</vt:lpstr>
      <vt:lpstr>Calibri Light</vt:lpstr>
      <vt:lpstr>Consolas</vt:lpstr>
      <vt:lpstr>Courier New</vt:lpstr>
      <vt:lpstr>Gulim</vt:lpstr>
      <vt:lpstr>Tahoma</vt:lpstr>
      <vt:lpstr>Times New Roman</vt:lpstr>
      <vt:lpstr>Wingdings</vt:lpstr>
      <vt:lpstr>Retrospect</vt:lpstr>
      <vt:lpstr>Data Structures and Algorithms   Instructor: Maira Sami </vt:lpstr>
      <vt:lpstr>Linked Lists</vt:lpstr>
      <vt:lpstr>PowerPoint Presentation</vt:lpstr>
      <vt:lpstr>Definition</vt:lpstr>
      <vt:lpstr>PowerPoint Presentation</vt:lpstr>
      <vt:lpstr>PowerPoint Presentation</vt:lpstr>
      <vt:lpstr>PowerPoint Presentation</vt:lpstr>
      <vt:lpstr>Singly-linked lists</vt:lpstr>
      <vt:lpstr>Characteristics</vt:lpstr>
      <vt:lpstr>Terminology</vt:lpstr>
      <vt:lpstr>Linked list operations</vt:lpstr>
      <vt:lpstr>Traversing in link list</vt:lpstr>
      <vt:lpstr>Algorithm</vt:lpstr>
      <vt:lpstr>PowerPoint Presentation</vt:lpstr>
      <vt:lpstr>ALGORITHM FOR SEARCHING A NODE</vt:lpstr>
      <vt:lpstr>Insertion in link list</vt:lpstr>
      <vt:lpstr>01- Insert as the new first node</vt:lpstr>
      <vt:lpstr>01- Insert as the new first node</vt:lpstr>
      <vt:lpstr>Algorithm</vt:lpstr>
      <vt:lpstr>Insert node at the end </vt:lpstr>
      <vt:lpstr>Algorithm</vt:lpstr>
      <vt:lpstr>PowerPoint Presentation</vt:lpstr>
      <vt:lpstr>03- Insert after specified number of nodes</vt:lpstr>
      <vt:lpstr>Algorithm</vt:lpstr>
      <vt:lpstr>01- Delete from front</vt:lpstr>
      <vt:lpstr>01- Delete from front</vt:lpstr>
      <vt:lpstr>PowerPoint Presentation</vt:lpstr>
      <vt:lpstr>PowerPoint Presentation</vt:lpstr>
      <vt:lpstr>02- Delete from back</vt:lpstr>
      <vt:lpstr>PowerPoint Presentation</vt:lpstr>
      <vt:lpstr>PowerPoint Presentation</vt:lpstr>
      <vt:lpstr>03- Delete specified number of node</vt:lpstr>
      <vt:lpstr>PowerPoint Presentation</vt:lpstr>
      <vt:lpstr>PowerPoint Presentation</vt:lpstr>
      <vt:lpstr>PowerPoint Presentation</vt:lpstr>
      <vt:lpstr>Doubly-linked lists</vt:lpstr>
      <vt:lpstr>Doubly Linked Lists</vt:lpstr>
      <vt:lpstr>PowerPoint Presentation</vt:lpstr>
      <vt:lpstr>Insertion</vt:lpstr>
      <vt:lpstr>ALGORITHM FOR INSERTING A NODE</vt:lpstr>
      <vt:lpstr>Deletion</vt:lpstr>
      <vt:lpstr>Deletion</vt:lpstr>
      <vt:lpstr>PowerPoint Presentation</vt:lpstr>
      <vt:lpstr>PowerPoint Presentation</vt:lpstr>
      <vt:lpstr>ALGORITHM FOR DELETING A NODE</vt:lpstr>
      <vt:lpstr>DLLs compared to SLLs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Algorithms   Instructor: Maira Sami</dc:title>
  <dc:creator>Maira Sami</dc:creator>
  <cp:lastModifiedBy>Maira Sami</cp:lastModifiedBy>
  <cp:revision>17</cp:revision>
  <dcterms:created xsi:type="dcterms:W3CDTF">2019-09-17T05:53:20Z</dcterms:created>
  <dcterms:modified xsi:type="dcterms:W3CDTF">2021-11-08T06:49:40Z</dcterms:modified>
</cp:coreProperties>
</file>